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92" r:id="rId2"/>
    <p:sldId id="357" r:id="rId3"/>
    <p:sldId id="358" r:id="rId4"/>
    <p:sldId id="361" r:id="rId5"/>
    <p:sldId id="360" r:id="rId6"/>
    <p:sldId id="359" r:id="rId7"/>
    <p:sldId id="362" r:id="rId8"/>
    <p:sldId id="363" r:id="rId9"/>
    <p:sldId id="364" r:id="rId10"/>
    <p:sldId id="371" r:id="rId11"/>
    <p:sldId id="370" r:id="rId12"/>
    <p:sldId id="369" r:id="rId13"/>
    <p:sldId id="372" r:id="rId14"/>
    <p:sldId id="368" r:id="rId15"/>
    <p:sldId id="36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FF66"/>
    <a:srgbClr val="FFFF00"/>
    <a:srgbClr val="008000"/>
    <a:srgbClr val="666699"/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2" autoAdjust="0"/>
    <p:restoredTop sz="94660"/>
  </p:normalViewPr>
  <p:slideViewPr>
    <p:cSldViewPr>
      <p:cViewPr>
        <p:scale>
          <a:sx n="66" d="100"/>
          <a:sy n="66" d="100"/>
        </p:scale>
        <p:origin x="-5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AF71D6-7E4B-4ECC-A9D5-0EE75CBFD3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97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04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594C7-4AB0-4303-A650-973F6E09BB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2932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/>
              <a:pPr/>
              <a:t>1</a:t>
            </a:fld>
            <a:endParaRPr lang="es-E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BA028-96A2-4F9E-AE55-71FBF058AE4C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47439-CB91-4DDF-AD39-8DBC12956F8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801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10EA-F72D-4B05-B08B-B83ACA00F29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0938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575B-A24C-48EA-ADA3-D300441417B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305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F99C8-CE60-4454-B0E7-E78FB48163D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056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8A2CE-8B7D-490C-94E2-1088716363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683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CCA0-27AB-488B-AE85-0B710A9622B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37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8710D-4811-402D-A800-A911CC9B688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783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CA424-1580-4B59-8AF0-7878D69C591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330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A3BD4-7226-43A0-BE2F-C061E1FCFDE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189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4C174-ECBB-4DA6-B020-F7303D454C5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135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8461-58CA-4977-B5E7-6161E6F770C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446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4587B9-37AF-4B5D-8C22-64CC2237F60D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55576" y="1916832"/>
            <a:ext cx="8229600" cy="114300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3600" b="1" dirty="0" smtClean="0">
                <a:latin typeface="Microsoft Sans Serif"/>
                <a:cs typeface="Microsoft Sans Serif"/>
              </a:rPr>
              <a:t>Plan de </a:t>
            </a:r>
            <a:r>
              <a:rPr lang="es-ES" sz="3600" b="1" dirty="0" smtClean="0">
                <a:latin typeface="Microsoft Sans Serif"/>
                <a:cs typeface="Microsoft Sans Serif"/>
              </a:rPr>
              <a:t>Vivienda  </a:t>
            </a:r>
            <a:r>
              <a:rPr lang="es-ES" sz="3600" b="1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dirty="0">
              <a:solidFill>
                <a:srgbClr val="FFFF99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06552" y="43651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ES" dirty="0">
                <a:latin typeface="Microsoft Sans Serif"/>
                <a:ea typeface="Calibri"/>
                <a:cs typeface="Microsoft Sans Serif"/>
              </a:rPr>
              <a:t>AYUNTAMIENTO DE VALLADOLID</a:t>
            </a:r>
            <a:endParaRPr lang="es-ES" sz="3200" dirty="0">
              <a:latin typeface="Microsoft Sans Serif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es-ES" sz="1100" dirty="0">
                <a:latin typeface="Microsoft Sans Serif"/>
                <a:ea typeface="Calibri"/>
                <a:cs typeface="Microsoft Sans Serif"/>
              </a:rPr>
              <a:t>CONCEJALÍA DE URBANISMO, VIVIENDA E </a:t>
            </a:r>
            <a:r>
              <a:rPr lang="es-ES" sz="1100" dirty="0" smtClean="0">
                <a:latin typeface="Microsoft Sans Serif"/>
                <a:ea typeface="Calibri"/>
                <a:cs typeface="Microsoft Sans Serif"/>
              </a:rPr>
              <a:t>INFRAESTRUCTURAS</a:t>
            </a:r>
          </a:p>
          <a:p>
            <a:pPr algn="r">
              <a:spcAft>
                <a:spcPts val="0"/>
              </a:spcAft>
            </a:pPr>
            <a:endParaRPr lang="es-ES" sz="1100" dirty="0">
              <a:effectLst/>
              <a:latin typeface="Microsoft Sans Serif"/>
              <a:ea typeface="Calibri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3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10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5.2.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FFFF00"/>
                </a:solidFill>
              </a:rPr>
              <a:t>derecho</a:t>
            </a:r>
            <a:r>
              <a:rPr lang="es-ES" sz="2000" b="1" dirty="0" smtClean="0"/>
              <a:t> a la vivienda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1484784"/>
            <a:ext cx="8244408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 smtClean="0"/>
              <a:t>          Habitabilidad e </a:t>
            </a:r>
            <a:r>
              <a:rPr lang="es-ES" sz="3600" dirty="0" smtClean="0">
                <a:solidFill>
                  <a:srgbClr val="FFFF00"/>
                </a:solidFill>
              </a:rPr>
              <a:t>infravivienda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2025958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Infravivienda: no </a:t>
            </a:r>
            <a:r>
              <a:rPr lang="es-ES" dirty="0"/>
              <a:t>reúne las condiciones mínimas </a:t>
            </a:r>
            <a:r>
              <a:rPr lang="es-ES" dirty="0" smtClean="0"/>
              <a:t>de habitabilidad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827584" y="2505670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Estudio de la Concejalía </a:t>
            </a:r>
            <a:r>
              <a:rPr lang="es-ES" dirty="0"/>
              <a:t>de Servicios </a:t>
            </a:r>
            <a:r>
              <a:rPr lang="es-ES" dirty="0" smtClean="0"/>
              <a:t>Sociales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619672" y="3068960"/>
            <a:ext cx="7524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- Cuesta </a:t>
            </a:r>
            <a:r>
              <a:rPr lang="es-ES" dirty="0"/>
              <a:t>de la </a:t>
            </a:r>
            <a:r>
              <a:rPr lang="es-ES" dirty="0" err="1"/>
              <a:t>Maruquesa</a:t>
            </a:r>
            <a:r>
              <a:rPr lang="es-ES" dirty="0"/>
              <a:t> </a:t>
            </a:r>
            <a:r>
              <a:rPr lang="es-ES" dirty="0" smtClean="0"/>
              <a:t>y Subida </a:t>
            </a:r>
            <a:r>
              <a:rPr lang="es-ES" dirty="0"/>
              <a:t>Fuente el Sol </a:t>
            </a:r>
          </a:p>
          <a:p>
            <a:r>
              <a:rPr lang="es-ES" dirty="0" smtClean="0"/>
              <a:t>- Zona </a:t>
            </a:r>
            <a:r>
              <a:rPr lang="es-ES" dirty="0"/>
              <a:t>del Esgueva (en Barrio España/San Pedro Regalado)</a:t>
            </a:r>
          </a:p>
          <a:p>
            <a:r>
              <a:rPr lang="es-ES" dirty="0" smtClean="0"/>
              <a:t>- Calles </a:t>
            </a:r>
            <a:r>
              <a:rPr lang="es-ES" dirty="0"/>
              <a:t>Flor, Medio, Golondrina, Pajarillos y Ruiseñor, Camino de 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Valdezoño</a:t>
            </a:r>
            <a:r>
              <a:rPr lang="es-ES" dirty="0"/>
              <a:t>, cañada de Fuente Amarga, camino de Lagar de Hoyos, 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camino </a:t>
            </a:r>
            <a:r>
              <a:rPr lang="es-ES" dirty="0"/>
              <a:t>de </a:t>
            </a:r>
            <a:r>
              <a:rPr lang="es-ES" dirty="0" err="1"/>
              <a:t>Hornijos</a:t>
            </a:r>
            <a:r>
              <a:rPr lang="es-ES" dirty="0"/>
              <a:t> y camino Viejo del Polvorín. </a:t>
            </a:r>
          </a:p>
          <a:p>
            <a:r>
              <a:rPr lang="es-ES" dirty="0" smtClean="0"/>
              <a:t>- Polígono </a:t>
            </a:r>
            <a:r>
              <a:rPr lang="es-ES" dirty="0"/>
              <a:t>29 de octubre,</a:t>
            </a:r>
          </a:p>
          <a:p>
            <a:r>
              <a:rPr lang="es-ES" dirty="0" smtClean="0"/>
              <a:t>- Viviendas </a:t>
            </a:r>
            <a:r>
              <a:rPr lang="es-ES" dirty="0"/>
              <a:t>en torno a las calles Caamaño, Aaiún, Embajadores, </a:t>
            </a:r>
            <a:endParaRPr lang="es-ES" dirty="0" smtClean="0"/>
          </a:p>
          <a:p>
            <a:r>
              <a:rPr lang="es-ES" dirty="0" smtClean="0"/>
              <a:t>   Hornija</a:t>
            </a:r>
            <a:r>
              <a:rPr lang="es-ES" dirty="0"/>
              <a:t>, Arca Real</a:t>
            </a:r>
          </a:p>
          <a:p>
            <a:r>
              <a:rPr lang="es-ES" dirty="0" smtClean="0"/>
              <a:t>- Barriada </a:t>
            </a:r>
            <a:r>
              <a:rPr lang="es-ES" dirty="0"/>
              <a:t>de “Las Viudas” y Jesús Aramburu, </a:t>
            </a:r>
          </a:p>
          <a:p>
            <a:r>
              <a:rPr lang="es-ES" dirty="0" smtClean="0"/>
              <a:t>- Juana </a:t>
            </a:r>
            <a:r>
              <a:rPr lang="es-ES" dirty="0" err="1"/>
              <a:t>Jugán</a:t>
            </a:r>
            <a:endParaRPr lang="es-ES" dirty="0"/>
          </a:p>
          <a:p>
            <a:r>
              <a:rPr lang="es-ES" dirty="0" smtClean="0"/>
              <a:t>- Algunas </a:t>
            </a:r>
            <a:r>
              <a:rPr lang="es-ES" dirty="0"/>
              <a:t>viviendas en zona Centro</a:t>
            </a:r>
          </a:p>
          <a:p>
            <a:r>
              <a:rPr lang="es-ES" dirty="0" smtClean="0"/>
              <a:t>- Algunas </a:t>
            </a:r>
            <a:r>
              <a:rPr lang="es-ES" dirty="0"/>
              <a:t>viviendas en Cañada Real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405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11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5.3.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FFFF00"/>
                </a:solidFill>
              </a:rPr>
              <a:t>derecho</a:t>
            </a:r>
            <a:r>
              <a:rPr lang="es-ES" sz="2000" b="1" dirty="0" smtClean="0"/>
              <a:t> a la vivienda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1412776"/>
            <a:ext cx="824440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 smtClean="0"/>
              <a:t>     Gastos en vivienda </a:t>
            </a:r>
          </a:p>
          <a:p>
            <a:pPr>
              <a:lnSpc>
                <a:spcPts val="3500"/>
              </a:lnSpc>
            </a:pPr>
            <a:r>
              <a:rPr lang="es-ES" sz="3600" dirty="0"/>
              <a:t> </a:t>
            </a:r>
            <a:r>
              <a:rPr lang="es-ES" sz="3600" dirty="0" smtClean="0"/>
              <a:t>                     y </a:t>
            </a:r>
            <a:r>
              <a:rPr lang="es-ES" sz="3600" dirty="0" smtClean="0">
                <a:solidFill>
                  <a:srgbClr val="FFFF00"/>
                </a:solidFill>
              </a:rPr>
              <a:t>pobreza residencial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57130" y="4185954"/>
            <a:ext cx="7822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Programa de actuaciones de eficiencia energética (</a:t>
            </a:r>
            <a:r>
              <a:rPr lang="es-ES" b="1" dirty="0" err="1"/>
              <a:t>microeficiencia</a:t>
            </a:r>
            <a:r>
              <a:rPr lang="es-ES" b="1" dirty="0"/>
              <a:t> energética)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043608" y="281689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Programa de medidas frente a la pobreza energética y residencial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065582" y="324860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Impagos del recibo del agua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065582" y="3676630"/>
            <a:ext cx="4976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Ayudas de emergencia por pobreza energética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405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12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5.4.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FFFF00"/>
                </a:solidFill>
              </a:rPr>
              <a:t>derecho</a:t>
            </a:r>
            <a:r>
              <a:rPr lang="es-ES" sz="2000" b="1" dirty="0" smtClean="0"/>
              <a:t> a la vivienda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1412776"/>
            <a:ext cx="824440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 smtClean="0"/>
              <a:t>       Calidad del entorno </a:t>
            </a:r>
          </a:p>
          <a:p>
            <a:pPr>
              <a:lnSpc>
                <a:spcPts val="3500"/>
              </a:lnSpc>
            </a:pPr>
            <a:r>
              <a:rPr lang="es-ES" sz="3600" dirty="0" smtClean="0"/>
              <a:t>                     y </a:t>
            </a:r>
            <a:r>
              <a:rPr lang="es-ES" sz="3600" dirty="0" smtClean="0">
                <a:solidFill>
                  <a:srgbClr val="FFFF00"/>
                </a:solidFill>
              </a:rPr>
              <a:t>barrios vulnerables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43608" y="2388055"/>
            <a:ext cx="8244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Concepto: Ministerio </a:t>
            </a:r>
            <a:r>
              <a:rPr lang="es-ES" dirty="0"/>
              <a:t>de Fomento “Análisis urbanístico de Barrios Vulnerables en España</a:t>
            </a:r>
            <a:r>
              <a:rPr lang="es-ES" dirty="0" smtClean="0"/>
              <a:t>”.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078136" y="3022937"/>
            <a:ext cx="8065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El tipo dominante de vulnerabilidad en Valladolid, </a:t>
            </a:r>
            <a:r>
              <a:rPr lang="es-ES" dirty="0" smtClean="0"/>
              <a:t>formado </a:t>
            </a:r>
            <a:r>
              <a:rPr lang="es-ES" dirty="0"/>
              <a:t>por las periferias </a:t>
            </a:r>
            <a:r>
              <a:rPr lang="es-ES" dirty="0" smtClean="0"/>
              <a:t>mixtas: 2,5 </a:t>
            </a:r>
            <a:r>
              <a:rPr lang="es-ES" dirty="0"/>
              <a:t>% del total de la población de la ciudad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94321" y="8284075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Programa del 29 de Octubre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291937" y="8829600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Programa  LIFE y EDUSI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043608" y="370478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Estudio. Cruce </a:t>
            </a:r>
            <a:r>
              <a:rPr lang="es-ES" dirty="0"/>
              <a:t>de diferentes bases de datos a nivel de </a:t>
            </a:r>
            <a:r>
              <a:rPr lang="es-ES" dirty="0" err="1" smtClean="0"/>
              <a:t>microdatos</a:t>
            </a:r>
            <a:r>
              <a:rPr lang="es-ES" dirty="0" smtClean="0"/>
              <a:t>; 50 indicadores </a:t>
            </a:r>
            <a:r>
              <a:rPr lang="es-ES" dirty="0"/>
              <a:t>que permitan medir los niveles de fragilidad urbana y </a:t>
            </a:r>
            <a:r>
              <a:rPr lang="es-ES" dirty="0" smtClean="0"/>
              <a:t>social.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1475656" y="4351118"/>
            <a:ext cx="7668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La población mayor de 75 años</a:t>
            </a:r>
          </a:p>
          <a:p>
            <a:pPr lvl="0"/>
            <a:r>
              <a:rPr lang="es-ES" dirty="0"/>
              <a:t>Viviendas en las que </a:t>
            </a:r>
            <a:r>
              <a:rPr lang="es-ES" dirty="0" smtClean="0"/>
              <a:t>reside </a:t>
            </a:r>
            <a:r>
              <a:rPr lang="es-ES" dirty="0"/>
              <a:t>un mayor de 65 años que vive solo.</a:t>
            </a:r>
          </a:p>
          <a:p>
            <a:pPr lvl="0"/>
            <a:r>
              <a:rPr lang="es-ES" dirty="0" smtClean="0"/>
              <a:t>Porcentaje </a:t>
            </a:r>
            <a:r>
              <a:rPr lang="es-ES" dirty="0"/>
              <a:t>de personas </a:t>
            </a:r>
            <a:r>
              <a:rPr lang="es-ES" dirty="0" smtClean="0"/>
              <a:t>sin </a:t>
            </a:r>
            <a:r>
              <a:rPr lang="es-ES" dirty="0"/>
              <a:t>estudios.</a:t>
            </a:r>
          </a:p>
          <a:p>
            <a:pPr lvl="0"/>
            <a:r>
              <a:rPr lang="es-ES" dirty="0" smtClean="0"/>
              <a:t>Número </a:t>
            </a:r>
            <a:r>
              <a:rPr lang="es-ES" dirty="0"/>
              <a:t>de prestaciones totales.</a:t>
            </a:r>
          </a:p>
          <a:p>
            <a:pPr lvl="0"/>
            <a:r>
              <a:rPr lang="es-ES" dirty="0"/>
              <a:t>Número de viviendas en la parcela con superficie inferior a 50 m</a:t>
            </a:r>
            <a:r>
              <a:rPr lang="es-ES" baseline="30000" dirty="0"/>
              <a:t>2</a:t>
            </a:r>
            <a:r>
              <a:rPr lang="es-ES" dirty="0"/>
              <a:t>.</a:t>
            </a:r>
          </a:p>
          <a:p>
            <a:pPr lvl="0"/>
            <a:r>
              <a:rPr lang="es-ES" dirty="0"/>
              <a:t>Antigüedad de la vivienda mayor de 40 años.</a:t>
            </a:r>
          </a:p>
          <a:p>
            <a:pPr lvl="0"/>
            <a:r>
              <a:rPr lang="es-ES" dirty="0"/>
              <a:t>Valor catastral de la vivienda por metro cuadrado.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5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092280" y="6105106"/>
            <a:ext cx="16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12 bis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667793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5458775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 smtClean="0"/>
              <a:t>Plan de </a:t>
            </a:r>
          </a:p>
          <a:p>
            <a:r>
              <a:rPr lang="es-ES" dirty="0" smtClean="0"/>
              <a:t>Rehabilitación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41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13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5.5.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FFFF00"/>
                </a:solidFill>
              </a:rPr>
              <a:t>derecho</a:t>
            </a:r>
            <a:r>
              <a:rPr lang="es-ES" sz="2000" b="1" dirty="0" smtClean="0"/>
              <a:t> a la vivienda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1412776"/>
            <a:ext cx="824440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/>
              <a:t> </a:t>
            </a:r>
            <a:r>
              <a:rPr lang="es-ES" sz="3600" dirty="0" smtClean="0"/>
              <a:t>    </a:t>
            </a:r>
            <a:r>
              <a:rPr lang="es-ES" sz="3600" dirty="0" smtClean="0">
                <a:solidFill>
                  <a:srgbClr val="FFFF00"/>
                </a:solidFill>
              </a:rPr>
              <a:t>Un lugar </a:t>
            </a:r>
            <a:r>
              <a:rPr lang="es-ES" sz="3600" dirty="0" smtClean="0"/>
              <a:t>en la ciudad: </a:t>
            </a:r>
          </a:p>
          <a:p>
            <a:pPr>
              <a:lnSpc>
                <a:spcPts val="3500"/>
              </a:lnSpc>
            </a:pPr>
            <a:r>
              <a:rPr lang="es-ES" sz="3600" dirty="0"/>
              <a:t> </a:t>
            </a:r>
            <a:r>
              <a:rPr lang="es-ES" sz="3600" dirty="0" smtClean="0"/>
              <a:t>                  la necesidad de viviendas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2371085"/>
            <a:ext cx="838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Viviendas </a:t>
            </a:r>
            <a:r>
              <a:rPr lang="es-ES" dirty="0"/>
              <a:t>en venta en Valladolid </a:t>
            </a:r>
            <a:r>
              <a:rPr lang="es-ES" dirty="0" smtClean="0"/>
              <a:t>(web </a:t>
            </a:r>
            <a:r>
              <a:rPr lang="es-ES" dirty="0"/>
              <a:t>de El </a:t>
            </a:r>
            <a:r>
              <a:rPr lang="es-ES" dirty="0" smtClean="0"/>
              <a:t>Idealista): hay </a:t>
            </a:r>
            <a:r>
              <a:rPr lang="es-ES" dirty="0"/>
              <a:t>una oferta actual de </a:t>
            </a:r>
            <a:r>
              <a:rPr lang="es-ES" b="1" dirty="0"/>
              <a:t>4.575</a:t>
            </a:r>
            <a:r>
              <a:rPr lang="es-ES" dirty="0"/>
              <a:t> viviendas en venta y 7.723 en el </a:t>
            </a:r>
            <a:r>
              <a:rPr lang="es-ES" dirty="0" smtClean="0"/>
              <a:t>alfoz.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3212976"/>
            <a:ext cx="8388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Según los datos </a:t>
            </a:r>
            <a:r>
              <a:rPr lang="es-ES" dirty="0" smtClean="0"/>
              <a:t>de VIVA , de </a:t>
            </a:r>
            <a:r>
              <a:rPr lang="es-ES" dirty="0"/>
              <a:t>las 411 personas inscritas en el listado definitivo en el Protocolo </a:t>
            </a:r>
            <a:r>
              <a:rPr lang="es-ES" dirty="0" smtClean="0"/>
              <a:t>para </a:t>
            </a:r>
            <a:r>
              <a:rPr lang="es-ES" dirty="0"/>
              <a:t>la selección de arrendatarios de viviendas de promoción </a:t>
            </a:r>
            <a:r>
              <a:rPr lang="es-ES" dirty="0" smtClean="0"/>
              <a:t>pública, </a:t>
            </a:r>
            <a:r>
              <a:rPr lang="es-ES" dirty="0"/>
              <a:t>tan sólo el 29,93% de los solicitantes tendrían una renta comprendida entre los 1.550 € a 2.500 €, lo que les permitiría acceder, dentro de los rangos permitidos de alquiler, a una vivienda de protección, sin que comprometiera su capacidad </a:t>
            </a:r>
            <a:r>
              <a:rPr lang="es-ES" dirty="0" smtClean="0"/>
              <a:t>dispositiva. 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dirty="0"/>
              <a:t>Por el contrario, el 70,07% de los solicitantes tiene unos ingresos inferiores a 1.000 € y un 52,55 % inferiores a 600 €, por lo que deben intentar acceder a una vivienda digna a través del programa Viva Social, teniendo en cuenta una renta social garantizada.</a:t>
            </a:r>
          </a:p>
        </p:txBody>
      </p:sp>
    </p:spTree>
    <p:extLst>
      <p:ext uri="{BB962C8B-B14F-4D97-AF65-F5344CB8AC3E}">
        <p14:creationId xmlns:p14="http://schemas.microsoft.com/office/powerpoint/2010/main" xmlns="" val="29405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14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88593" y="1484784"/>
            <a:ext cx="824440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 smtClean="0">
                <a:solidFill>
                  <a:srgbClr val="FFFF00"/>
                </a:solidFill>
              </a:rPr>
              <a:t>Parque público de alquiler social: </a:t>
            </a:r>
          </a:p>
          <a:p>
            <a:pPr>
              <a:lnSpc>
                <a:spcPts val="3500"/>
              </a:lnSpc>
            </a:pPr>
            <a:r>
              <a:rPr lang="es-ES" sz="3600" dirty="0"/>
              <a:t> </a:t>
            </a:r>
            <a:r>
              <a:rPr lang="es-ES" sz="3600" dirty="0" smtClean="0"/>
              <a:t>                             Viviendas blancas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Un instrumento primordial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331640" y="2736503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Programa de creación del Parque de Viviendas Blancas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33637" y="3429000"/>
            <a:ext cx="86103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 smtClean="0"/>
              <a:t>Infraviviendas </a:t>
            </a:r>
            <a:r>
              <a:rPr lang="es-ES_tradnl" dirty="0"/>
              <a:t>y chabolismo existentes en Valladolid.</a:t>
            </a:r>
            <a:endParaRPr lang="es-ES" dirty="0"/>
          </a:p>
          <a:p>
            <a:pPr lvl="0"/>
            <a:r>
              <a:rPr lang="es-ES_tradnl" dirty="0" smtClean="0"/>
              <a:t>Hacinamiento </a:t>
            </a:r>
            <a:r>
              <a:rPr lang="es-ES_tradnl" dirty="0"/>
              <a:t>en viviendas existentes.</a:t>
            </a:r>
            <a:endParaRPr lang="es-ES" dirty="0"/>
          </a:p>
          <a:p>
            <a:pPr lvl="0"/>
            <a:r>
              <a:rPr lang="es-ES_tradnl" dirty="0" smtClean="0"/>
              <a:t>Acceso </a:t>
            </a:r>
            <a:r>
              <a:rPr lang="es-ES_tradnl" dirty="0"/>
              <a:t>a viviendas de unidades familiares con ingresos precarios o insuficientes.</a:t>
            </a:r>
            <a:endParaRPr lang="es-ES" dirty="0"/>
          </a:p>
          <a:p>
            <a:pPr lvl="0"/>
            <a:r>
              <a:rPr lang="es-ES_tradnl" dirty="0" smtClean="0"/>
              <a:t>Acceso </a:t>
            </a:r>
            <a:r>
              <a:rPr lang="es-ES_tradnl" dirty="0"/>
              <a:t>a viviendas </a:t>
            </a:r>
            <a:r>
              <a:rPr lang="es-ES_tradnl" dirty="0" smtClean="0"/>
              <a:t>a </a:t>
            </a:r>
            <a:r>
              <a:rPr lang="es-ES_tradnl" dirty="0"/>
              <a:t>unidades familiares provenientes de desahucios.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 smtClean="0"/>
              <a:t>Aplicación </a:t>
            </a:r>
            <a:r>
              <a:rPr lang="es-ES_tradnl" dirty="0"/>
              <a:t>de una </a:t>
            </a:r>
            <a:r>
              <a:rPr lang="es-ES_tradnl" b="1" dirty="0"/>
              <a:t>renta social variable</a:t>
            </a:r>
            <a:r>
              <a:rPr lang="es-ES_tradnl" dirty="0"/>
              <a:t> vinculada a los ingresos de la unidad arrendataria. </a:t>
            </a:r>
            <a:r>
              <a:rPr lang="es-ES" dirty="0" smtClean="0"/>
              <a:t>Actualmente: son </a:t>
            </a:r>
            <a:r>
              <a:rPr lang="es-ES" dirty="0"/>
              <a:t>13 </a:t>
            </a:r>
            <a:r>
              <a:rPr lang="es-ES" dirty="0" smtClean="0"/>
              <a:t>viviendas con </a:t>
            </a:r>
            <a:r>
              <a:rPr lang="es-ES" dirty="0"/>
              <a:t>alquileres que oscilan entre los 50 y los 167 euros </a:t>
            </a:r>
            <a:r>
              <a:rPr lang="es-ES" dirty="0" smtClean="0"/>
              <a:t>(Programa </a:t>
            </a:r>
            <a:r>
              <a:rPr lang="es-ES" dirty="0"/>
              <a:t>Viva </a:t>
            </a:r>
            <a:r>
              <a:rPr lang="es-ES" dirty="0" smtClean="0"/>
              <a:t>Social). </a:t>
            </a:r>
          </a:p>
          <a:p>
            <a:r>
              <a:rPr lang="es-ES" dirty="0" smtClean="0"/>
              <a:t>Crecimiento estimado del Parque: </a:t>
            </a:r>
            <a:r>
              <a:rPr lang="es-ES" b="1" dirty="0" smtClean="0"/>
              <a:t>50 viviendas/año</a:t>
            </a:r>
            <a:r>
              <a:rPr lang="es-ES" dirty="0" smtClean="0"/>
              <a:t>. </a:t>
            </a:r>
            <a:endParaRPr lang="es-ES" dirty="0"/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2012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2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95977" y="645021"/>
            <a:ext cx="451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Los Planes de Vivienda y Suelo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19444" y="3247323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El suelo en el PGOU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1763689" y="3731347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Previsiones de crecimiento residencia. Para 47.000 viviendas: 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13.000 </a:t>
            </a:r>
            <a:r>
              <a:rPr lang="es-ES" dirty="0"/>
              <a:t>estarían en </a:t>
            </a:r>
            <a:r>
              <a:rPr lang="es-ES" dirty="0" smtClean="0"/>
              <a:t>suelo </a:t>
            </a:r>
            <a:r>
              <a:rPr lang="es-ES" dirty="0"/>
              <a:t>urbano no </a:t>
            </a:r>
            <a:r>
              <a:rPr lang="es-ES" dirty="0" smtClean="0"/>
              <a:t>consolidado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22.000 </a:t>
            </a:r>
            <a:r>
              <a:rPr lang="es-ES" dirty="0"/>
              <a:t>en el suelo </a:t>
            </a:r>
            <a:r>
              <a:rPr lang="es-ES" dirty="0" smtClean="0"/>
              <a:t>urbanizable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alrededor </a:t>
            </a:r>
            <a:r>
              <a:rPr lang="es-ES" dirty="0"/>
              <a:t>de las 12.000 en suelo urbano consolidado.</a:t>
            </a:r>
          </a:p>
          <a:p>
            <a:r>
              <a:rPr lang="es-ES" dirty="0" smtClean="0"/>
              <a:t>En suelo </a:t>
            </a:r>
            <a:r>
              <a:rPr lang="es-ES" dirty="0"/>
              <a:t>destinado a vivienda de protección </a:t>
            </a:r>
            <a:r>
              <a:rPr lang="es-ES" dirty="0" smtClean="0"/>
              <a:t>pública: 6.000 </a:t>
            </a:r>
            <a:r>
              <a:rPr lang="es-ES" dirty="0"/>
              <a:t>nuevas viviendas, considerando que el tamaño de las mismas esta en torno a los  90 </a:t>
            </a:r>
            <a:r>
              <a:rPr lang="es-ES" dirty="0" smtClean="0"/>
              <a:t>m2.</a:t>
            </a:r>
            <a:endParaRPr lang="es-ES" dirty="0"/>
          </a:p>
          <a:p>
            <a:r>
              <a:rPr lang="es-ES" dirty="0" smtClean="0"/>
              <a:t>Sumar a todo </a:t>
            </a:r>
            <a:r>
              <a:rPr lang="es-ES" dirty="0"/>
              <a:t>ello </a:t>
            </a:r>
            <a:r>
              <a:rPr lang="es-ES" dirty="0" smtClean="0"/>
              <a:t>la </a:t>
            </a:r>
            <a:r>
              <a:rPr lang="es-ES" dirty="0"/>
              <a:t>oferta de viviendas de segunda mano </a:t>
            </a:r>
            <a:r>
              <a:rPr lang="es-ES" dirty="0" smtClean="0"/>
              <a:t>existentes.</a:t>
            </a:r>
          </a:p>
          <a:p>
            <a:r>
              <a:rPr lang="es-ES" dirty="0" smtClean="0"/>
              <a:t>Y en torno a 20.000 </a:t>
            </a:r>
            <a:r>
              <a:rPr lang="es-ES" dirty="0"/>
              <a:t>viviendas </a:t>
            </a:r>
            <a:r>
              <a:rPr lang="es-ES" dirty="0" smtClean="0"/>
              <a:t>vacías. 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763689" y="1106686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1998-2002. Primer Plan </a:t>
            </a:r>
            <a:r>
              <a:rPr lang="es-ES" dirty="0"/>
              <a:t>de Viviendas </a:t>
            </a:r>
            <a:r>
              <a:rPr lang="es-ES" dirty="0" smtClean="0"/>
              <a:t>Municipal. Parque Alameda y ARI Platerías. </a:t>
            </a:r>
          </a:p>
          <a:p>
            <a:r>
              <a:rPr lang="es-ES" dirty="0" smtClean="0"/>
              <a:t>2004-2007. Villa de Prado y programa de reubicación de empresas. </a:t>
            </a:r>
          </a:p>
          <a:p>
            <a:r>
              <a:rPr lang="es-ES" dirty="0" smtClean="0"/>
              <a:t>2008-2011. ARI Rondilla. </a:t>
            </a:r>
            <a:r>
              <a:rPr lang="es-ES" dirty="0"/>
              <a:t> </a:t>
            </a:r>
          </a:p>
          <a:p>
            <a:r>
              <a:rPr lang="es-ES" dirty="0" smtClean="0"/>
              <a:t>2012-2015. Finalización ARI Rondilla y planteamiento 29 octubre. 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2016-2019. Parque público. Áreas rehabilitación social (29 octubre, Las Viudas, etc.). Infravivienda. Derecho a la vivienda. 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51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3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628800"/>
            <a:ext cx="79615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 temas:</a:t>
            </a:r>
          </a:p>
          <a:p>
            <a:r>
              <a:rPr lang="es-ES" dirty="0" smtClean="0"/>
              <a:t>	</a:t>
            </a:r>
          </a:p>
          <a:p>
            <a:r>
              <a:rPr lang="es-ES" dirty="0"/>
              <a:t>	</a:t>
            </a:r>
            <a:r>
              <a:rPr lang="es-ES" dirty="0" smtClean="0"/>
              <a:t>Derecho a la vivienda</a:t>
            </a:r>
          </a:p>
          <a:p>
            <a:endParaRPr lang="es-ES" dirty="0" smtClean="0"/>
          </a:p>
          <a:p>
            <a:r>
              <a:rPr lang="es-ES" dirty="0" smtClean="0"/>
              <a:t>	Sostenibilidad de los espacios residenciales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/>
              <a:t>	Un sector económico</a:t>
            </a:r>
          </a:p>
          <a:p>
            <a:endParaRPr lang="es-ES" dirty="0" smtClean="0"/>
          </a:p>
          <a:p>
            <a:r>
              <a:rPr lang="es-ES" dirty="0" smtClean="0"/>
              <a:t>	Información sobre la vivienda</a:t>
            </a:r>
          </a:p>
          <a:p>
            <a:endParaRPr lang="es-ES" dirty="0" smtClean="0"/>
          </a:p>
          <a:p>
            <a:r>
              <a:rPr lang="es-ES" dirty="0" smtClean="0"/>
              <a:t>	Coordinación y participación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890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4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1. </a:t>
            </a:r>
            <a:r>
              <a:rPr lang="es-ES" sz="3600" b="1" dirty="0" smtClean="0"/>
              <a:t>Información sobre la vivienda: </a:t>
            </a:r>
          </a:p>
          <a:p>
            <a:r>
              <a:rPr lang="es-ES" sz="3600" b="1" dirty="0">
                <a:solidFill>
                  <a:srgbClr val="FFFF00"/>
                </a:solidFill>
              </a:rPr>
              <a:t> </a:t>
            </a:r>
            <a:r>
              <a:rPr lang="es-ES" sz="3600" b="1" dirty="0" smtClean="0">
                <a:solidFill>
                  <a:srgbClr val="FFFF00"/>
                </a:solidFill>
              </a:rPr>
              <a:t>                                    Oficina Única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2420888"/>
            <a:ext cx="77455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Protocolos </a:t>
            </a:r>
            <a:r>
              <a:rPr lang="es-ES" dirty="0"/>
              <a:t>de selección de adquirentes y arrendatarios de viviendas, 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tanto </a:t>
            </a:r>
            <a:r>
              <a:rPr lang="es-ES" dirty="0"/>
              <a:t>nuevas como </a:t>
            </a:r>
            <a:r>
              <a:rPr lang="es-ES" dirty="0" smtClean="0"/>
              <a:t>usadas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-   Registro </a:t>
            </a:r>
            <a:r>
              <a:rPr lang="es-ES" dirty="0"/>
              <a:t>Público de Demandantes de Vivienda de Castilla y </a:t>
            </a:r>
            <a:r>
              <a:rPr lang="es-ES" dirty="0" smtClean="0"/>
              <a:t>León</a:t>
            </a:r>
            <a:r>
              <a:rPr lang="es-ES" dirty="0"/>
              <a:t>.</a:t>
            </a:r>
          </a:p>
          <a:p>
            <a:pPr marL="285750" indent="-285750">
              <a:buFontTx/>
              <a:buChar char="-"/>
            </a:pPr>
            <a:r>
              <a:rPr lang="es-ES" b="1" dirty="0" smtClean="0"/>
              <a:t>Mejora </a:t>
            </a:r>
            <a:r>
              <a:rPr lang="es-ES" b="1" dirty="0"/>
              <a:t>de la Web de la Sociedad Municipal y </a:t>
            </a:r>
            <a:r>
              <a:rPr lang="es-ES" b="1" dirty="0" smtClean="0"/>
              <a:t>redes sociales.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Portal de </a:t>
            </a:r>
            <a:r>
              <a:rPr lang="es-ES" b="1" dirty="0" smtClean="0"/>
              <a:t>Transparencia</a:t>
            </a:r>
          </a:p>
          <a:p>
            <a:pPr marL="285750" indent="-285750">
              <a:buFontTx/>
              <a:buChar char="-"/>
            </a:pPr>
            <a:r>
              <a:rPr lang="es-ES" b="1" dirty="0" smtClean="0"/>
              <a:t>Carta de Servicios</a:t>
            </a:r>
            <a:endParaRPr lang="es-ES" b="1" dirty="0"/>
          </a:p>
          <a:p>
            <a:pPr marL="285750" indent="-285750">
              <a:buFontTx/>
              <a:buChar char="-"/>
            </a:pPr>
            <a:endParaRPr lang="es-ES" b="1" dirty="0" smtClean="0"/>
          </a:p>
          <a:p>
            <a:pPr marL="285750" indent="-285750">
              <a:buFontTx/>
              <a:buChar char="-"/>
            </a:pPr>
            <a:r>
              <a:rPr lang="es-ES" b="1" dirty="0"/>
              <a:t>Renovación y ampliación del Convenio específico de Colaboración entre la Consejería de Fomento de la Junta de Castilla y León y el Ayuntamiento de Valladolid para la gestión coordinada de la información en materia de Vivienda</a:t>
            </a:r>
            <a:r>
              <a:rPr lang="es-ES" b="1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890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5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90872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FF00"/>
                </a:solidFill>
              </a:rPr>
              <a:t>2</a:t>
            </a:r>
            <a:r>
              <a:rPr lang="es-ES" sz="3600" b="1" dirty="0" smtClean="0">
                <a:solidFill>
                  <a:srgbClr val="FFFF00"/>
                </a:solidFill>
              </a:rPr>
              <a:t>. </a:t>
            </a:r>
            <a:r>
              <a:rPr lang="es-ES" sz="3600" b="1" dirty="0" smtClean="0"/>
              <a:t>Coordinación y participación: </a:t>
            </a:r>
          </a:p>
          <a:p>
            <a:r>
              <a:rPr lang="es-ES" sz="3600" b="1" dirty="0">
                <a:solidFill>
                  <a:srgbClr val="FFFF00"/>
                </a:solidFill>
              </a:rPr>
              <a:t> </a:t>
            </a:r>
            <a:r>
              <a:rPr lang="es-ES" sz="3600" b="1" dirty="0" smtClean="0">
                <a:solidFill>
                  <a:srgbClr val="FFFF00"/>
                </a:solidFill>
              </a:rPr>
              <a:t>                   La Mesa de la Vivienda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71600" y="2276872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Mesa formada </a:t>
            </a:r>
            <a:r>
              <a:rPr lang="es-ES" dirty="0"/>
              <a:t>por </a:t>
            </a:r>
            <a:endParaRPr lang="es-ES" dirty="0" smtClean="0"/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VIVA. 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Áreas municipales (Concejalías </a:t>
            </a:r>
            <a:r>
              <a:rPr lang="es-ES" dirty="0"/>
              <a:t>de Urbanismo y de Servicios Sociales</a:t>
            </a:r>
            <a:r>
              <a:rPr lang="es-E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Grupos municipales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Junta </a:t>
            </a:r>
            <a:r>
              <a:rPr lang="es-ES" dirty="0"/>
              <a:t>de Castilla y </a:t>
            </a:r>
            <a:r>
              <a:rPr lang="es-ES" dirty="0" smtClean="0"/>
              <a:t>León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Representantes </a:t>
            </a:r>
            <a:r>
              <a:rPr lang="es-ES" dirty="0"/>
              <a:t>de organizaciones </a:t>
            </a:r>
            <a:r>
              <a:rPr lang="es-ES" dirty="0" smtClean="0"/>
              <a:t>sociales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Plataforma </a:t>
            </a:r>
            <a:r>
              <a:rPr lang="es-ES" dirty="0"/>
              <a:t>de Afectados por la Hipoteca (PAH</a:t>
            </a:r>
            <a:r>
              <a:rPr lang="es-ES" dirty="0" smtClean="0"/>
              <a:t>) y </a:t>
            </a:r>
            <a:r>
              <a:rPr lang="es-ES" dirty="0"/>
              <a:t>Stop </a:t>
            </a:r>
            <a:r>
              <a:rPr lang="es-ES" dirty="0" err="1" smtClean="0"/>
              <a:t>Deshaucios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/>
              <a:t>R</a:t>
            </a:r>
            <a:r>
              <a:rPr lang="es-ES" dirty="0" smtClean="0"/>
              <a:t>epresentantes </a:t>
            </a:r>
            <a:r>
              <a:rPr lang="es-ES" dirty="0"/>
              <a:t>de </a:t>
            </a:r>
            <a:r>
              <a:rPr lang="es-ES" dirty="0" smtClean="0"/>
              <a:t>Caritas y </a:t>
            </a:r>
            <a:r>
              <a:rPr lang="es-ES" dirty="0"/>
              <a:t>Cruz </a:t>
            </a:r>
            <a:r>
              <a:rPr lang="es-ES" dirty="0" smtClean="0"/>
              <a:t>Roja</a:t>
            </a:r>
          </a:p>
          <a:p>
            <a:pPr marL="285750" indent="-285750">
              <a:buFontTx/>
              <a:buChar char="-"/>
            </a:pPr>
            <a:r>
              <a:rPr lang="es-ES" dirty="0" err="1" smtClean="0"/>
              <a:t>APIs</a:t>
            </a:r>
            <a:r>
              <a:rPr lang="es-ES" dirty="0" smtClean="0"/>
              <a:t> y colegios profesionales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Otras entidades sociales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890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6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908719"/>
            <a:ext cx="8177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FF00"/>
                </a:solidFill>
              </a:rPr>
              <a:t>3</a:t>
            </a:r>
            <a:r>
              <a:rPr lang="es-ES" sz="3600" b="1" dirty="0" smtClean="0">
                <a:solidFill>
                  <a:srgbClr val="FFFF00"/>
                </a:solidFill>
              </a:rPr>
              <a:t>. </a:t>
            </a:r>
            <a:r>
              <a:rPr lang="es-ES" sz="3600" b="1" dirty="0" smtClean="0"/>
              <a:t>Política de sostenibilidad: </a:t>
            </a:r>
          </a:p>
          <a:p>
            <a:r>
              <a:rPr lang="es-ES" sz="3600" b="1" dirty="0">
                <a:solidFill>
                  <a:srgbClr val="FFFF00"/>
                </a:solidFill>
              </a:rPr>
              <a:t> </a:t>
            </a:r>
            <a:r>
              <a:rPr lang="es-ES" sz="3600" b="1" dirty="0" smtClean="0">
                <a:solidFill>
                  <a:srgbClr val="FFFF00"/>
                </a:solidFill>
              </a:rPr>
              <a:t>                  Rehabilitación energética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115616" y="242088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Cuatro de Marzo. </a:t>
            </a:r>
            <a:r>
              <a:rPr lang="es-ES" b="1" dirty="0" smtClean="0"/>
              <a:t>R2 </a:t>
            </a:r>
            <a:r>
              <a:rPr lang="es-ES" b="1" dirty="0" err="1" smtClean="0"/>
              <a:t>Cities</a:t>
            </a:r>
            <a:r>
              <a:rPr lang="es-ES" dirty="0" smtClean="0"/>
              <a:t>. </a:t>
            </a:r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b="1" dirty="0" err="1" smtClean="0"/>
              <a:t>Remourban</a:t>
            </a:r>
            <a:r>
              <a:rPr lang="es-ES" dirty="0" smtClean="0"/>
              <a:t>.</a:t>
            </a:r>
            <a:r>
              <a:rPr lang="es-ES" dirty="0"/>
              <a:t> R</a:t>
            </a:r>
            <a:r>
              <a:rPr lang="es-ES" dirty="0" smtClean="0"/>
              <a:t>egeneración </a:t>
            </a:r>
            <a:r>
              <a:rPr lang="es-ES" dirty="0"/>
              <a:t>urbana </a:t>
            </a:r>
            <a:r>
              <a:rPr lang="es-ES" dirty="0" smtClean="0"/>
              <a:t>integral, </a:t>
            </a:r>
            <a:r>
              <a:rPr lang="es-ES" dirty="0"/>
              <a:t>abordando la implantación </a:t>
            </a:r>
            <a:r>
              <a:rPr lang="es-ES" dirty="0" smtClean="0"/>
              <a:t>de </a:t>
            </a:r>
            <a:r>
              <a:rPr lang="es-ES" dirty="0"/>
              <a:t>soluciones tecnológicas </a:t>
            </a:r>
            <a:r>
              <a:rPr lang="es-ES" dirty="0" smtClean="0"/>
              <a:t>innovadoras. </a:t>
            </a:r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b="1" dirty="0"/>
              <a:t>Mejora ambiental en los edificios. </a:t>
            </a:r>
            <a:r>
              <a:rPr lang="es-ES" b="1" dirty="0" smtClean="0"/>
              <a:t>C</a:t>
            </a:r>
            <a:r>
              <a:rPr lang="es-ES" dirty="0" smtClean="0"/>
              <a:t>onvocatorias </a:t>
            </a:r>
            <a:r>
              <a:rPr lang="es-ES" dirty="0"/>
              <a:t>anuales de ayudas destinadas a la rehabilitación de viviendas en zonas delimitadas de la </a:t>
            </a:r>
            <a:r>
              <a:rPr lang="es-ES" dirty="0" smtClean="0"/>
              <a:t>ciudad.</a:t>
            </a:r>
          </a:p>
        </p:txBody>
      </p:sp>
    </p:spTree>
    <p:extLst>
      <p:ext uri="{BB962C8B-B14F-4D97-AF65-F5344CB8AC3E}">
        <p14:creationId xmlns:p14="http://schemas.microsoft.com/office/powerpoint/2010/main" xmlns="" val="4890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7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8851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FF00"/>
                </a:solidFill>
              </a:rPr>
              <a:t>4</a:t>
            </a:r>
            <a:r>
              <a:rPr lang="es-ES" sz="3600" b="1" dirty="0" smtClean="0">
                <a:solidFill>
                  <a:srgbClr val="FFFF00"/>
                </a:solidFill>
              </a:rPr>
              <a:t>. Economía y empleo </a:t>
            </a:r>
          </a:p>
          <a:p>
            <a:r>
              <a:rPr lang="es-ES" sz="3600" b="1" dirty="0"/>
              <a:t> </a:t>
            </a:r>
            <a:r>
              <a:rPr lang="es-ES" sz="3600" b="1" dirty="0" smtClean="0"/>
              <a:t>                  en la política residencial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79216" y="2085473"/>
            <a:ext cx="844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Leve </a:t>
            </a:r>
            <a:r>
              <a:rPr lang="es-ES" dirty="0"/>
              <a:t>recuperación del último </a:t>
            </a:r>
            <a:r>
              <a:rPr lang="es-ES" dirty="0" smtClean="0"/>
              <a:t>año. El </a:t>
            </a:r>
            <a:r>
              <a:rPr lang="es-ES" dirty="0"/>
              <a:t>precio de la vivienda se sitúa a niveles inferiores a </a:t>
            </a:r>
            <a:r>
              <a:rPr lang="es-ES" dirty="0" smtClean="0"/>
              <a:t>2004.</a:t>
            </a:r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24719" y="2781119"/>
            <a:ext cx="8532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El </a:t>
            </a:r>
            <a:r>
              <a:rPr lang="es-ES" dirty="0"/>
              <a:t>número de transacciones de viviendas escrituradas en Valladolid en los últimos </a:t>
            </a:r>
            <a:r>
              <a:rPr lang="es-ES" dirty="0" smtClean="0"/>
              <a:t>años: mayor </a:t>
            </a:r>
            <a:r>
              <a:rPr lang="es-ES" dirty="0"/>
              <a:t>proporción de viviendas usadas (87%). El total de transacciones representa aproximadamente la mitad de </a:t>
            </a:r>
            <a:r>
              <a:rPr lang="es-ES" dirty="0" smtClean="0"/>
              <a:t>2004.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Previsiones </a:t>
            </a:r>
            <a:r>
              <a:rPr lang="es-ES" dirty="0"/>
              <a:t>de crecimiento para este año de un 15-20% con respecto al número de transacciones del año anterior.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46473" y="4725144"/>
            <a:ext cx="8197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    </a:t>
            </a:r>
            <a:r>
              <a:rPr lang="es-ES" dirty="0" smtClean="0">
                <a:solidFill>
                  <a:srgbClr val="FFFF00"/>
                </a:solidFill>
              </a:rPr>
              <a:t>TRES LÍNEAS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Programa para facilitar </a:t>
            </a:r>
            <a:r>
              <a:rPr lang="es-ES" dirty="0"/>
              <a:t>a emprendedores </a:t>
            </a:r>
            <a:r>
              <a:rPr lang="es-ES" dirty="0" smtClean="0"/>
              <a:t>locales comerciales (de VIVA).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Impulso de la edificación en suelo urbano y urbanizable. 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Impulso a la rehabilitación. </a:t>
            </a:r>
          </a:p>
        </p:txBody>
      </p:sp>
    </p:spTree>
    <p:extLst>
      <p:ext uri="{BB962C8B-B14F-4D97-AF65-F5344CB8AC3E}">
        <p14:creationId xmlns:p14="http://schemas.microsoft.com/office/powerpoint/2010/main" xmlns="" val="29099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336" y="6105106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8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FF00"/>
                </a:solidFill>
              </a:rPr>
              <a:t>5</a:t>
            </a:r>
            <a:r>
              <a:rPr lang="es-ES" sz="3600" b="1" dirty="0" smtClean="0">
                <a:solidFill>
                  <a:srgbClr val="FFFF00"/>
                </a:solidFill>
              </a:rPr>
              <a:t>. </a:t>
            </a:r>
            <a:r>
              <a:rPr lang="es-ES" sz="3600" b="1" dirty="0" smtClean="0"/>
              <a:t>El </a:t>
            </a:r>
            <a:r>
              <a:rPr lang="es-ES" sz="3600" b="1" dirty="0" smtClean="0">
                <a:solidFill>
                  <a:srgbClr val="FFFF00"/>
                </a:solidFill>
              </a:rPr>
              <a:t>derecho</a:t>
            </a:r>
            <a:r>
              <a:rPr lang="es-ES" sz="3600" b="1" dirty="0" smtClean="0"/>
              <a:t> a la vivienda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1704084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Comité </a:t>
            </a:r>
            <a:r>
              <a:rPr lang="es-ES" dirty="0"/>
              <a:t>Europeo de Derechos económicos y </a:t>
            </a:r>
            <a:r>
              <a:rPr lang="es-ES" dirty="0" smtClean="0"/>
              <a:t>Sociales, Observación </a:t>
            </a:r>
            <a:r>
              <a:rPr lang="es-ES" dirty="0"/>
              <a:t>General nº 4: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2288596"/>
            <a:ext cx="8604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Seguridad </a:t>
            </a:r>
            <a:r>
              <a:rPr lang="es-ES" dirty="0"/>
              <a:t>jurídica en la tenencia. </a:t>
            </a:r>
            <a:r>
              <a:rPr lang="es-ES" dirty="0" smtClean="0"/>
              <a:t>Permanencia </a:t>
            </a:r>
            <a:r>
              <a:rPr lang="es-ES" dirty="0"/>
              <a:t>segura en el </a:t>
            </a:r>
            <a:r>
              <a:rPr lang="es-ES" dirty="0" smtClean="0"/>
              <a:t>alojamiento. </a:t>
            </a:r>
          </a:p>
          <a:p>
            <a:pPr marL="342900" indent="-342900">
              <a:buAutoNum type="arabicPeriod"/>
            </a:pPr>
            <a:r>
              <a:rPr lang="es-ES" dirty="0" smtClean="0"/>
              <a:t>Disponibilidad </a:t>
            </a:r>
            <a:r>
              <a:rPr lang="es-ES" dirty="0"/>
              <a:t>de servicios, </a:t>
            </a:r>
            <a:r>
              <a:rPr lang="es-ES" dirty="0" smtClean="0"/>
              <a:t>materiales </a:t>
            </a:r>
            <a:r>
              <a:rPr lang="es-ES" dirty="0"/>
              <a:t>e infraestructuras. </a:t>
            </a:r>
            <a:r>
              <a:rPr lang="es-ES" dirty="0" smtClean="0"/>
              <a:t>Indispensables </a:t>
            </a:r>
            <a:r>
              <a:rPr lang="es-ES" dirty="0"/>
              <a:t>para la salud, la seguridad, la comodidad y la nutrición.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Gastos </a:t>
            </a:r>
            <a:r>
              <a:rPr lang="es-ES" dirty="0"/>
              <a:t>soportables. </a:t>
            </a:r>
            <a:r>
              <a:rPr lang="es-ES" dirty="0" smtClean="0"/>
              <a:t>No dedicar </a:t>
            </a:r>
            <a:r>
              <a:rPr lang="es-ES" dirty="0"/>
              <a:t>más del 30% de </a:t>
            </a:r>
            <a:r>
              <a:rPr lang="es-ES" dirty="0" smtClean="0"/>
              <a:t>los </a:t>
            </a:r>
            <a:r>
              <a:rPr lang="es-ES" dirty="0"/>
              <a:t>ingresos a la satisfacción del derecho a la vivienda.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Habitabilidad</a:t>
            </a:r>
            <a:r>
              <a:rPr lang="es-ES" dirty="0"/>
              <a:t>. El hogar debe disfrutar de condiciones de higiene, salubridad, y </a:t>
            </a:r>
            <a:r>
              <a:rPr lang="es-ES" dirty="0" smtClean="0"/>
              <a:t>seguridad.</a:t>
            </a:r>
          </a:p>
          <a:p>
            <a:pPr marL="342900" indent="-342900">
              <a:buAutoNum type="arabicPeriod"/>
            </a:pPr>
            <a:r>
              <a:rPr lang="es-ES" dirty="0" smtClean="0"/>
              <a:t>Accesibilidad</a:t>
            </a:r>
            <a:r>
              <a:rPr lang="es-ES" dirty="0"/>
              <a:t>. </a:t>
            </a:r>
            <a:r>
              <a:rPr lang="es-ES" dirty="0" smtClean="0"/>
              <a:t>Especialmente </a:t>
            </a:r>
            <a:r>
              <a:rPr lang="es-ES" dirty="0"/>
              <a:t>para colectivos en situación de vulnerabilidad física como las personas mayores o las personas con discapacidades o con funciones diferentes. </a:t>
            </a:r>
          </a:p>
          <a:p>
            <a:pPr marL="342900" indent="-342900">
              <a:buAutoNum type="arabicPeriod"/>
            </a:pPr>
            <a:r>
              <a:rPr lang="es-ES" dirty="0" smtClean="0"/>
              <a:t>Ubicación</a:t>
            </a:r>
            <a:r>
              <a:rPr lang="es-ES" dirty="0"/>
              <a:t>. </a:t>
            </a:r>
            <a:r>
              <a:rPr lang="es-ES" dirty="0" smtClean="0"/>
              <a:t>Acceso a puestos </a:t>
            </a:r>
            <a:r>
              <a:rPr lang="es-ES" dirty="0"/>
              <a:t>de trabajo, escuelas o centros de </a:t>
            </a:r>
            <a:r>
              <a:rPr lang="es-ES" dirty="0" smtClean="0"/>
              <a:t>salud, etc.  </a:t>
            </a:r>
            <a:endParaRPr lang="es-ES" dirty="0"/>
          </a:p>
          <a:p>
            <a:pPr marL="342900" indent="-342900">
              <a:buAutoNum type="arabicPeriod"/>
            </a:pPr>
            <a:r>
              <a:rPr lang="es-ES" dirty="0" smtClean="0"/>
              <a:t>Adecuación </a:t>
            </a:r>
            <a:r>
              <a:rPr lang="es-ES" dirty="0"/>
              <a:t>cultural. </a:t>
            </a:r>
            <a:r>
              <a:rPr lang="es-ES" dirty="0" smtClean="0"/>
              <a:t>Elementos </a:t>
            </a:r>
            <a:r>
              <a:rPr lang="es-ES" dirty="0"/>
              <a:t>diferenciados, relacionados con los contextos culturales en los que resultan garantizados. </a:t>
            </a:r>
          </a:p>
        </p:txBody>
      </p:sp>
    </p:spTree>
    <p:extLst>
      <p:ext uri="{BB962C8B-B14F-4D97-AF65-F5344CB8AC3E}">
        <p14:creationId xmlns:p14="http://schemas.microsoft.com/office/powerpoint/2010/main" xmlns="" val="232683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88232" cy="3600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s-ES" sz="1100" dirty="0" smtClean="0">
                <a:latin typeface="Microsoft Sans Serif"/>
                <a:cs typeface="Microsoft Sans Serif"/>
              </a:rPr>
              <a:t>Plan de </a:t>
            </a:r>
            <a:r>
              <a:rPr lang="es-ES" sz="1100" dirty="0" smtClean="0">
                <a:latin typeface="Microsoft Sans Serif"/>
                <a:cs typeface="Microsoft Sans Serif"/>
              </a:rPr>
              <a:t>Vivienda  </a:t>
            </a:r>
            <a:r>
              <a:rPr lang="es-ES" sz="1100" dirty="0" smtClean="0">
                <a:solidFill>
                  <a:srgbClr val="FFFF99"/>
                </a:solidFill>
                <a:latin typeface="Microsoft Sans Serif"/>
                <a:cs typeface="Microsoft Sans Serif"/>
              </a:rPr>
              <a:t>2016-2019</a:t>
            </a:r>
            <a:endParaRPr lang="es-ES" sz="1100" dirty="0">
              <a:solidFill>
                <a:srgbClr val="FFFF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14736" y="188640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9</a:t>
            </a:r>
            <a:r>
              <a:rPr lang="es-ES" dirty="0" smtClean="0"/>
              <a:t> </a:t>
            </a:r>
            <a:r>
              <a:rPr lang="es-ES" sz="1600" dirty="0" smtClean="0"/>
              <a:t>de 14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90871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5.1.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FFFF00"/>
                </a:solidFill>
              </a:rPr>
              <a:t>derecho</a:t>
            </a:r>
            <a:r>
              <a:rPr lang="es-ES" sz="2000" b="1" dirty="0" smtClean="0"/>
              <a:t> a la vivienda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1412776"/>
            <a:ext cx="824440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3600" dirty="0" smtClean="0"/>
              <a:t>La seguridad de tenencia </a:t>
            </a:r>
          </a:p>
          <a:p>
            <a:pPr>
              <a:lnSpc>
                <a:spcPts val="3500"/>
              </a:lnSpc>
            </a:pPr>
            <a:r>
              <a:rPr lang="es-ES" sz="3600" dirty="0"/>
              <a:t> </a:t>
            </a:r>
            <a:r>
              <a:rPr lang="es-ES" sz="3600" dirty="0" smtClean="0"/>
              <a:t>                         y </a:t>
            </a:r>
            <a:r>
              <a:rPr lang="es-ES" sz="3600" dirty="0" smtClean="0">
                <a:solidFill>
                  <a:srgbClr val="FFFF00"/>
                </a:solidFill>
              </a:rPr>
              <a:t>los desahucios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2520131"/>
            <a:ext cx="8100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1. </a:t>
            </a:r>
            <a:r>
              <a:rPr lang="es-ES" b="1" dirty="0" smtClean="0"/>
              <a:t>Atención desde los </a:t>
            </a:r>
            <a:r>
              <a:rPr lang="es-ES" b="1" dirty="0"/>
              <a:t>Servicios Sociales </a:t>
            </a:r>
            <a:r>
              <a:rPr lang="es-ES" dirty="0"/>
              <a:t>del Ayuntamiento </a:t>
            </a:r>
            <a:r>
              <a:rPr lang="es-ES" dirty="0" smtClean="0"/>
              <a:t>a familias </a:t>
            </a:r>
            <a:r>
              <a:rPr lang="es-ES" dirty="0"/>
              <a:t>en riesgo de desahucio </a:t>
            </a:r>
            <a:r>
              <a:rPr lang="es-ES" dirty="0" smtClean="0"/>
              <a:t>para prevenir </a:t>
            </a:r>
            <a:r>
              <a:rPr lang="es-ES" dirty="0"/>
              <a:t>situaciones coyunturales de insolvencia </a:t>
            </a:r>
            <a:r>
              <a:rPr lang="es-ES" dirty="0" smtClean="0"/>
              <a:t>hipotecaria.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817419" y="3443461"/>
            <a:ext cx="8118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2. Programa </a:t>
            </a:r>
            <a:r>
              <a:rPr lang="es-ES" b="1" dirty="0"/>
              <a:t>de mediación en el impago de </a:t>
            </a:r>
            <a:r>
              <a:rPr lang="es-ES" b="1" dirty="0" smtClean="0"/>
              <a:t>alquileres. </a:t>
            </a:r>
            <a:r>
              <a:rPr lang="es-ES" dirty="0"/>
              <a:t>Más del 80% de los desahucios de viviendas </a:t>
            </a:r>
            <a:r>
              <a:rPr lang="es-ES" dirty="0" smtClean="0"/>
              <a:t>del pasado año </a:t>
            </a:r>
            <a:r>
              <a:rPr lang="es-ES" dirty="0"/>
              <a:t>pasado en </a:t>
            </a:r>
            <a:r>
              <a:rPr lang="es-ES" dirty="0" smtClean="0"/>
              <a:t>Valladolid: por </a:t>
            </a:r>
            <a:r>
              <a:rPr lang="es-ES" dirty="0"/>
              <a:t>impago de </a:t>
            </a:r>
            <a:r>
              <a:rPr lang="es-ES" dirty="0" smtClean="0"/>
              <a:t>alquileres. Ayudas anuales en torno a 500.000 euros. 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817419" y="4366791"/>
            <a:ext cx="8244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3. Elaborar </a:t>
            </a:r>
            <a:r>
              <a:rPr lang="es-ES" dirty="0"/>
              <a:t>y publicar un </a:t>
            </a:r>
            <a:r>
              <a:rPr lang="es-ES" b="1" dirty="0"/>
              <a:t>censo estadístico de todas las viviendas vacías </a:t>
            </a:r>
            <a:r>
              <a:rPr lang="es-ES" dirty="0"/>
              <a:t>en el municipio propiedad de las entidades financieras y sociedades de gestión de activos </a:t>
            </a:r>
            <a:r>
              <a:rPr lang="es-ES" dirty="0" smtClean="0"/>
              <a:t>inmobiliarios. Suscribir </a:t>
            </a:r>
            <a:r>
              <a:rPr lang="es-ES" b="1" dirty="0"/>
              <a:t>convenios con las Entidades Financieras </a:t>
            </a:r>
            <a:r>
              <a:rPr lang="es-ES" dirty="0" smtClean="0"/>
              <a:t>con </a:t>
            </a:r>
            <a:r>
              <a:rPr lang="es-ES" dirty="0"/>
              <a:t>el fin de que las mismas no procedan, en ningún caso, al lanzamiento de familias de vivienda única y </a:t>
            </a:r>
            <a:r>
              <a:rPr lang="es-ES" dirty="0" smtClean="0"/>
              <a:t>habitual. </a:t>
            </a:r>
          </a:p>
          <a:p>
            <a:endParaRPr lang="es-ES" dirty="0" smtClean="0"/>
          </a:p>
          <a:p>
            <a:r>
              <a:rPr lang="es-ES" dirty="0" smtClean="0"/>
              <a:t>4. Posible </a:t>
            </a:r>
            <a:r>
              <a:rPr lang="es-ES" b="1" dirty="0" smtClean="0"/>
              <a:t>incorporación al Parque </a:t>
            </a:r>
            <a:r>
              <a:rPr lang="es-ES" dirty="0" smtClean="0"/>
              <a:t>Municipal de viviendas objeto de desahucio.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3585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1381</Words>
  <Application>Microsoft Office PowerPoint</Application>
  <PresentationFormat>Presentación en pantalla (4:3)</PresentationFormat>
  <Paragraphs>187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  <vt:lpstr>Plan de Vivienda  2016-2019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Hampstead Garden Suburb, Londres, 1909-1911 Raymond Unwin y Barry Parker</dc:title>
  <dc:creator>Charo</dc:creator>
  <cp:lastModifiedBy>jmvalle</cp:lastModifiedBy>
  <cp:revision>111</cp:revision>
  <dcterms:created xsi:type="dcterms:W3CDTF">2004-11-01T09:29:25Z</dcterms:created>
  <dcterms:modified xsi:type="dcterms:W3CDTF">2016-11-28T11:41:10Z</dcterms:modified>
</cp:coreProperties>
</file>