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313" r:id="rId4"/>
    <p:sldId id="259" r:id="rId5"/>
    <p:sldId id="324" r:id="rId6"/>
    <p:sldId id="314" r:id="rId7"/>
    <p:sldId id="325" r:id="rId8"/>
    <p:sldId id="326" r:id="rId9"/>
    <p:sldId id="318" r:id="rId10"/>
    <p:sldId id="315" r:id="rId11"/>
    <p:sldId id="317" r:id="rId12"/>
    <p:sldId id="316" r:id="rId13"/>
    <p:sldId id="298" r:id="rId14"/>
    <p:sldId id="319" r:id="rId15"/>
    <p:sldId id="320" r:id="rId16"/>
    <p:sldId id="321" r:id="rId17"/>
    <p:sldId id="322" r:id="rId18"/>
    <p:sldId id="323" r:id="rId19"/>
    <p:sldId id="276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FFFFCC"/>
    <a:srgbClr val="DE007F"/>
    <a:srgbClr val="FF0192"/>
    <a:srgbClr val="FF0D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6" autoAdjust="0"/>
    <p:restoredTop sz="95341" autoAdjust="0"/>
  </p:normalViewPr>
  <p:slideViewPr>
    <p:cSldViewPr>
      <p:cViewPr>
        <p:scale>
          <a:sx n="70" d="100"/>
          <a:sy n="70" d="100"/>
        </p:scale>
        <p:origin x="-3360" y="-11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89B3E-1481-4241-A792-A22F8A8FB44D}" type="datetimeFigureOut">
              <a:rPr lang="es-ES" smtClean="0"/>
              <a:pPr/>
              <a:t>12/07/2018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DCC56-77FF-454F-BF18-74734F39BE5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80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DCC56-77FF-454F-BF18-74734F39BE59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DCC56-77FF-454F-BF18-74734F39BE59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DCC56-77FF-454F-BF18-74734F39BE59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DCC56-77FF-454F-BF18-74734F39BE59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12/07/2018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12/07/2018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12/07/2018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12/07/2018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12/07/2018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00232" y="4786322"/>
            <a:ext cx="6892248" cy="1643074"/>
          </a:xfrm>
        </p:spPr>
        <p:txBody>
          <a:bodyPr>
            <a:normAutofit/>
          </a:bodyPr>
          <a:lstStyle/>
          <a:p>
            <a:r>
              <a:rPr lang="es-ES" sz="3600" dirty="0" smtClean="0">
                <a:solidFill>
                  <a:srgbClr val="DE007F"/>
                </a:solidFill>
                <a:latin typeface="Arial Rounded MT Bold" pitchFamily="34" charset="0"/>
              </a:rPr>
              <a:t>Resumen del Proceso y resultado de la Votación</a:t>
            </a:r>
            <a:endParaRPr lang="es-ES" sz="3600" dirty="0">
              <a:solidFill>
                <a:srgbClr val="DE007F"/>
              </a:solidFill>
              <a:latin typeface="Arial Rounded MT Bold" pitchFamily="34" charset="0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500034" y="285728"/>
            <a:ext cx="6480720" cy="4464496"/>
            <a:chOff x="827584" y="332656"/>
            <a:chExt cx="6892205" cy="4824536"/>
          </a:xfrm>
        </p:grpSpPr>
        <p:pic>
          <p:nvPicPr>
            <p:cNvPr id="4" name="0 Imagen" descr="tuvozva.pn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6" name="5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122" name="AutoShape 2" descr="Resultado de imagen de ayuntamiento valladolid"/>
          <p:cNvSpPr>
            <a:spLocks noChangeAspect="1" noChangeArrowheads="1"/>
          </p:cNvSpPr>
          <p:nvPr/>
        </p:nvSpPr>
        <p:spPr bwMode="auto">
          <a:xfrm>
            <a:off x="63500" y="-136525"/>
            <a:ext cx="6000750" cy="3048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6866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538191"/>
            <a:ext cx="2598373" cy="1319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825383"/>
              </p:ext>
            </p:extLst>
          </p:nvPr>
        </p:nvGraphicFramePr>
        <p:xfrm>
          <a:off x="1285852" y="1340768"/>
          <a:ext cx="7246588" cy="465999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8579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8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413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AMPLIACIÓN ACERA Y CARRIL BICI AV. PALENCIA DE C/PENITENCIARÍA A PASEO DEL CAUCE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216.000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413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REHABILITACIÓN DE LA PLAZA ALBERTO FERNÁNDEZ DOTÁNDOLA DE UNA MARQUESINA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    70.000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869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CLIMATIZACIÓN DE LA BIBLIOTECA RONDILLA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  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59.775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0413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REPARACIÓN DE JARDÍN DE CALLE NUESTRA SEÑORA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  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45.000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869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MEJORAS DEL PASEO DEL CAUCE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  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40.000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869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ACONDICIONAR ZONAS AJARDINADAS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  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30.000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869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BANCOS PARA EL PARQUE RONDILLA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  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18.000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48692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PASO DE PEATONES EN CALLE AMOR DE DIOS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    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3.500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04134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PEATONALIZACIÓN DE LA PLAZA DOCTOR MARAÑÓN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        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200 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763688" y="188640"/>
            <a:ext cx="33333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rgbClr val="DE007F"/>
                </a:solidFill>
                <a:latin typeface="Arial Rounded MT Bold" pitchFamily="34" charset="0"/>
              </a:rPr>
              <a:t>Zona Esgueva 1</a:t>
            </a:r>
          </a:p>
          <a:p>
            <a:r>
              <a:rPr lang="es-ES" sz="1400" dirty="0">
                <a:solidFill>
                  <a:srgbClr val="DE007F"/>
                </a:solidFill>
                <a:latin typeface="Arial Rounded MT Bold" pitchFamily="34" charset="0"/>
              </a:rPr>
              <a:t>La Rondilla, Hospital</a:t>
            </a:r>
          </a:p>
        </p:txBody>
      </p:sp>
      <p:grpSp>
        <p:nvGrpSpPr>
          <p:cNvPr id="2" name="23 Grupo"/>
          <p:cNvGrpSpPr/>
          <p:nvPr/>
        </p:nvGrpSpPr>
        <p:grpSpPr>
          <a:xfrm>
            <a:off x="179512" y="188640"/>
            <a:ext cx="1224136" cy="843294"/>
            <a:chOff x="827584" y="332656"/>
            <a:chExt cx="6892205" cy="4824536"/>
          </a:xfrm>
        </p:grpSpPr>
        <p:pic>
          <p:nvPicPr>
            <p:cNvPr id="25" name="0 Imagen" descr="tuvozva.pn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26" name="25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27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763826"/>
            <a:ext cx="2154156" cy="1094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83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985211"/>
              </p:ext>
            </p:extLst>
          </p:nvPr>
        </p:nvGraphicFramePr>
        <p:xfrm>
          <a:off x="1331641" y="1052736"/>
          <a:ext cx="7272807" cy="523378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1206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1905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URBANIZACIÓN del PASEO CENTRAL DEL PARQUE DEL TOMILLO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80.000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2317162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Creación de una plaza en barrio España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80.000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9891454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PéRGOLAS</a:t>
                      </a:r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 en plaza DE LA DANZA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70.000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4277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nuevo mobiliario y replanteamiento espacial en plaza de vadillos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60.000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Reordenamiento del mobiliario en plaza de la danza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40.000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Vallado perimetral de la pista deportiva de calle navidad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30.000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Urbanización de la calle centro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25.000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4277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aire acondicionado en el centro de personas mayores de </a:t>
                      </a:r>
                      <a:r>
                        <a:rPr lang="es-ES" sz="13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pilarica</a:t>
                      </a:r>
                      <a:endParaRPr lang="es-ES" sz="1300" b="0" i="0" u="none" strike="noStrike" kern="1200" cap="all" baseline="0" dirty="0">
                        <a:solidFill>
                          <a:schemeClr val="tx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25.000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MEJORA del PARQUE INFANTIL de plaza de SAN JUAN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18.000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Mejora del parque infantil de plaza de Vadillos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18.000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Mejora del parque de la PLAZA ENCUENTRO DE LOS PUEBLOS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13.500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4277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accesibilidad entre c/petirrojo y pasarela sobre el río esgueva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4.000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Reparación de la fuente entre calle seo y calle codo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2.500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51905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Dotación de </a:t>
                      </a:r>
                      <a:r>
                        <a:rPr lang="es-ES" sz="13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aparcabicis</a:t>
                      </a:r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 en la plaza Carmen </a:t>
                      </a:r>
                      <a:r>
                        <a:rPr lang="es-ES" sz="13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ferreiro</a:t>
                      </a:r>
                      <a:endParaRPr lang="es-ES" sz="1300" b="0" i="0" u="none" strike="noStrike" kern="1200" cap="all" baseline="0" dirty="0">
                        <a:solidFill>
                          <a:schemeClr val="tx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763687" y="188640"/>
            <a:ext cx="70567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DE007F"/>
                </a:solidFill>
                <a:latin typeface="Arial Rounded MT Bold" pitchFamily="34" charset="0"/>
              </a:rPr>
              <a:t>Zona Esgueva 2</a:t>
            </a:r>
            <a:endParaRPr lang="es-ES" dirty="0">
              <a:solidFill>
                <a:srgbClr val="DE007F"/>
              </a:solidFill>
              <a:latin typeface="Arial Rounded MT Bold" pitchFamily="34" charset="0"/>
            </a:endParaRPr>
          </a:p>
          <a:p>
            <a:r>
              <a:rPr lang="es-ES" sz="1400" dirty="0">
                <a:solidFill>
                  <a:srgbClr val="DE007F"/>
                </a:solidFill>
                <a:latin typeface="Arial Rounded MT Bold" pitchFamily="34" charset="0"/>
              </a:rPr>
              <a:t>Barrio España, San Pedro Regalado, Barrio Belén, Pilarica, Vadillos, Batallas</a:t>
            </a:r>
          </a:p>
        </p:txBody>
      </p:sp>
      <p:grpSp>
        <p:nvGrpSpPr>
          <p:cNvPr id="2" name="23 Grupo"/>
          <p:cNvGrpSpPr/>
          <p:nvPr/>
        </p:nvGrpSpPr>
        <p:grpSpPr>
          <a:xfrm>
            <a:off x="179512" y="188640"/>
            <a:ext cx="1224136" cy="843294"/>
            <a:chOff x="827584" y="332656"/>
            <a:chExt cx="6892205" cy="4824536"/>
          </a:xfrm>
        </p:grpSpPr>
        <p:pic>
          <p:nvPicPr>
            <p:cNvPr id="25" name="0 Imagen" descr="tuvozva.pn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26" name="25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27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763826"/>
            <a:ext cx="2154156" cy="1094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83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592840"/>
              </p:ext>
            </p:extLst>
          </p:nvPr>
        </p:nvGraphicFramePr>
        <p:xfrm>
          <a:off x="1214414" y="1196752"/>
          <a:ext cx="7102002" cy="494689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5007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12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5291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ENSANCHAMIENTO Y MEJORA DE LA ACERA PAR DEL Pº ARCO DE LADRILLO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120.000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5291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ACTUALIZACIÓN DEL CENTRO CÍVICO DELICIAS: REFORMA DE ASEOS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98.950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0181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ACONDICIONAMIENTO DE LA PLAZA LOLA HERRERA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70.000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8887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SANEAMIENTO DEL PAVIMENTO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67.000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887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CANCHAS DE BALONCESTO PARQUE CANTERAC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60.000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05291">
                <a:tc>
                  <a:txBody>
                    <a:bodyPr/>
                    <a:lstStyle/>
                    <a:p>
                      <a:pPr algn="l" fontAlgn="b"/>
                      <a:r>
                        <a:rPr lang="es-ES" sz="13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AMPLIACION CENTRO DE PERSONAS MAYORES DELICIAS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20.000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68887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APARATOS PARA EJERCICIOS EN PASEO JUAN CARLOS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18.000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05291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ACTUALIZACIÓN DEL CENTRO CÍVICO DELICIAS: RENOVACIÓN DEL EQUIPAMIENTO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13.546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68887">
                <a:tc>
                  <a:txBody>
                    <a:bodyPr/>
                    <a:lstStyle/>
                    <a:p>
                      <a:pPr algn="l" fontAlgn="t"/>
                      <a:r>
                        <a:rPr lang="es-ES" sz="13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PLAZA DEL CARMEN, TRANSFORMACION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11.000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763688" y="188640"/>
            <a:ext cx="668285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rgbClr val="DE007F"/>
                </a:solidFill>
                <a:latin typeface="Arial Rounded MT Bold" pitchFamily="34" charset="0"/>
              </a:rPr>
              <a:t>Zona Este </a:t>
            </a:r>
            <a:r>
              <a:rPr lang="es-ES" sz="3200" dirty="0" smtClean="0">
                <a:solidFill>
                  <a:srgbClr val="DE007F"/>
                </a:solidFill>
                <a:latin typeface="Arial Rounded MT Bold" pitchFamily="34" charset="0"/>
              </a:rPr>
              <a:t>1</a:t>
            </a:r>
          </a:p>
          <a:p>
            <a:r>
              <a:rPr lang="es-ES" sz="1400" dirty="0" smtClean="0">
                <a:solidFill>
                  <a:srgbClr val="DE007F"/>
                </a:solidFill>
                <a:latin typeface="Arial Rounded MT Bold" pitchFamily="34" charset="0"/>
              </a:rPr>
              <a:t>Delicias, Nuevo Hospital, Pinar de Jalón, Polígonos San </a:t>
            </a:r>
            <a:r>
              <a:rPr lang="es-ES" sz="1400" dirty="0" err="1" smtClean="0">
                <a:solidFill>
                  <a:srgbClr val="DE007F"/>
                </a:solidFill>
                <a:latin typeface="Arial Rounded MT Bold" pitchFamily="34" charset="0"/>
              </a:rPr>
              <a:t>Cristobal</a:t>
            </a:r>
            <a:r>
              <a:rPr lang="es-ES" sz="1400" dirty="0" smtClean="0">
                <a:solidFill>
                  <a:srgbClr val="DE007F"/>
                </a:solidFill>
                <a:latin typeface="Arial Rounded MT Bold" pitchFamily="34" charset="0"/>
              </a:rPr>
              <a:t> y </a:t>
            </a:r>
            <a:r>
              <a:rPr lang="es-ES" sz="1400" dirty="0" err="1" smtClean="0">
                <a:solidFill>
                  <a:srgbClr val="DE007F"/>
                </a:solidFill>
                <a:latin typeface="Arial Rounded MT Bold" pitchFamily="34" charset="0"/>
              </a:rPr>
              <a:t>Argales</a:t>
            </a:r>
            <a:endParaRPr lang="es-ES" sz="1400" dirty="0">
              <a:solidFill>
                <a:srgbClr val="DE007F"/>
              </a:solidFill>
              <a:latin typeface="Arial Rounded MT Bold" pitchFamily="34" charset="0"/>
            </a:endParaRPr>
          </a:p>
        </p:txBody>
      </p:sp>
      <p:grpSp>
        <p:nvGrpSpPr>
          <p:cNvPr id="2" name="23 Grupo"/>
          <p:cNvGrpSpPr/>
          <p:nvPr/>
        </p:nvGrpSpPr>
        <p:grpSpPr>
          <a:xfrm>
            <a:off x="179512" y="188640"/>
            <a:ext cx="1224136" cy="843294"/>
            <a:chOff x="827584" y="332656"/>
            <a:chExt cx="6892205" cy="4824536"/>
          </a:xfrm>
        </p:grpSpPr>
        <p:pic>
          <p:nvPicPr>
            <p:cNvPr id="25" name="0 Imagen" descr="tuvozva.pn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26" name="25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27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763826"/>
            <a:ext cx="2154156" cy="1094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83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010926"/>
              </p:ext>
            </p:extLst>
          </p:nvPr>
        </p:nvGraphicFramePr>
        <p:xfrm>
          <a:off x="1357290" y="1071546"/>
          <a:ext cx="7390034" cy="528641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1436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63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2765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REPARACIÓN DE CALZADA </a:t>
                      </a:r>
                      <a:r>
                        <a:rPr lang="es-ES" sz="1400" b="0" i="0" u="none" strike="noStrike" dirty="0" err="1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Pº</a:t>
                      </a: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es-ES" sz="1400" b="0" i="0" u="none" strike="noStrike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JUAN CARLOS I</a:t>
                      </a:r>
                      <a:endParaRPr lang="es-ES" sz="1400" b="0" i="0" u="none" strike="noStrike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138.000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2765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RENOVACIÓN DEL PARQUDE DE PLAZA DE MAYO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60.000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2765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RENOVACIÓN DEL PARQUE DE LOS TRES ALMENDROS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50.000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2765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REURBANIZACIÓN Y ENSANCHE DE ACERAS EN </a:t>
                      </a:r>
                      <a:r>
                        <a:rPr lang="es-ES" sz="1400" b="0" i="0" u="none" strike="noStrike" dirty="0" err="1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Pº</a:t>
                      </a: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 JUAN CARLOS I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40.000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22765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REPARACIÓN Y LIMPIEZA DEL TÚNEL DE VADILLOS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35.000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0051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MEJORA DEL PAVIMENTO EN ACERAS DEL PÁRAMO DE SAN ISIDRO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25.000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2765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REPONER ALUMBRADO EN CALLE FAISÁN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8.000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2765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REPARACIÓN DE LA PLAZA FERNANDO FERREIRO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5.000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58717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REBAJE DE ACERAS Y SEÑALIZACIÓN DE PASO PEATONAL EN CALLE PELÍCANO CON CALLE PATO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3.500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2765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PARQUE PARA JOVENES EN CALLE YUNTA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3.000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22765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APARCAMIENTO PARA BICICLETAS EN PASEO DEL CAUCE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900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22765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 Rounded MT Bold" pitchFamily="34" charset="0"/>
                        </a:rPr>
                        <a:t>ELIMINAR TRES BANCOS EN SOPORTALES DE C/ PAVO REAL</a:t>
                      </a:r>
                    </a:p>
                  </a:txBody>
                  <a:tcPr marL="1472" marR="1472" marT="1472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2000" b="0" i="0" u="none" strike="noStrike" dirty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  </a:t>
                      </a:r>
                      <a:r>
                        <a:rPr lang="es-ES" sz="2000" b="0" i="0" u="none" strike="noStrike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</a:rPr>
                        <a:t>200</a:t>
                      </a:r>
                      <a:endParaRPr lang="es-ES" sz="2000" b="0" i="0" u="none" strike="noStrike" dirty="0">
                        <a:solidFill>
                          <a:srgbClr val="DE007F"/>
                        </a:solidFill>
                        <a:latin typeface="Arial Rounded MT Bold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763688" y="188640"/>
            <a:ext cx="420494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rgbClr val="DE007F"/>
                </a:solidFill>
                <a:latin typeface="Arial Rounded MT Bold" pitchFamily="34" charset="0"/>
              </a:rPr>
              <a:t>Zona Este 2 </a:t>
            </a:r>
          </a:p>
          <a:p>
            <a:r>
              <a:rPr lang="es-ES" sz="1400" dirty="0">
                <a:solidFill>
                  <a:srgbClr val="DE007F"/>
                </a:solidFill>
                <a:latin typeface="Arial Rounded MT Bold" pitchFamily="34" charset="0"/>
              </a:rPr>
              <a:t>Pajarillos, San Isidro, Las Flores, Buenos Aires</a:t>
            </a:r>
          </a:p>
        </p:txBody>
      </p:sp>
      <p:grpSp>
        <p:nvGrpSpPr>
          <p:cNvPr id="24" name="23 Grupo"/>
          <p:cNvGrpSpPr/>
          <p:nvPr/>
        </p:nvGrpSpPr>
        <p:grpSpPr>
          <a:xfrm>
            <a:off x="179512" y="188640"/>
            <a:ext cx="1224136" cy="843294"/>
            <a:chOff x="827584" y="332656"/>
            <a:chExt cx="6892205" cy="4824536"/>
          </a:xfrm>
        </p:grpSpPr>
        <p:pic>
          <p:nvPicPr>
            <p:cNvPr id="25" name="0 Imagen" descr="tuvozva.pn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26" name="25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27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763826"/>
            <a:ext cx="2154156" cy="1094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83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431737"/>
              </p:ext>
            </p:extLst>
          </p:nvPr>
        </p:nvGraphicFramePr>
        <p:xfrm>
          <a:off x="1428728" y="1071546"/>
          <a:ext cx="6858048" cy="500065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489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8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8663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CARRIL BICI POR EL PARQUE CENTRAL DE PARQUESOL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0" i="0" u="none" strike="noStrike" kern="1200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200.000</a:t>
                      </a:r>
                      <a:endParaRPr lang="es-ES" sz="2000" b="0" i="0" u="none" strike="noStrike" kern="1200" dirty="0">
                        <a:solidFill>
                          <a:srgbClr val="DE007F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715">
                <a:tc>
                  <a:txBody>
                    <a:bodyPr/>
                    <a:lstStyle/>
                    <a:p>
                      <a:pPr algn="l" fontAlgn="t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PLANTACIÓN DE ÁRBOLES EN LAS MEDIANAS DE TODO EL BARRIO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0" i="0" u="none" strike="noStrike" kern="1200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150.000</a:t>
                      </a:r>
                      <a:endParaRPr lang="es-ES" sz="2000" b="0" i="0" u="none" strike="noStrike" kern="1200" dirty="0">
                        <a:solidFill>
                          <a:srgbClr val="DE007F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8663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REASFALTAR LA CALLE MATEO SEOANE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0" i="0" u="none" strike="noStrike" kern="1200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52.000</a:t>
                      </a:r>
                      <a:endParaRPr lang="es-ES" sz="2000" b="0" i="0" u="none" strike="noStrike" kern="1200" dirty="0">
                        <a:solidFill>
                          <a:srgbClr val="DE007F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8663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REASFALTAR LA CALLE EUSEBIO GONZÁLEZ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0" i="0" u="none" strike="noStrike" kern="1200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44.000</a:t>
                      </a:r>
                      <a:endParaRPr lang="es-ES" sz="2000" b="0" i="0" u="none" strike="noStrike" kern="1200" dirty="0">
                        <a:solidFill>
                          <a:srgbClr val="DE007F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4362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CAMBIO DE BANCOS EN EL PASEO PEATONAL DE PARQUESOL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0" i="0" u="none" strike="noStrike" kern="1200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8.000</a:t>
                      </a:r>
                      <a:endParaRPr lang="es-ES" sz="2000" b="0" i="0" u="none" strike="noStrike" kern="1200" dirty="0">
                        <a:solidFill>
                          <a:srgbClr val="DE007F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8663">
                <a:tc>
                  <a:txBody>
                    <a:bodyPr/>
                    <a:lstStyle/>
                    <a:p>
                      <a:pPr algn="l" fontAlgn="t"/>
                      <a:r>
                        <a:rPr lang="es-ES_tradn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ARREGLO PARADAS DE AUTOBÚS</a:t>
                      </a:r>
                      <a:endParaRPr lang="es-ES_tradnl" sz="14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/>
                        <a:cs typeface="Arial Rounded MT Bold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0" i="0" u="none" strike="noStrike" kern="1200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6.000</a:t>
                      </a:r>
                      <a:endParaRPr lang="es-ES" sz="2000" b="0" i="0" u="none" strike="noStrike" kern="1200" dirty="0">
                        <a:solidFill>
                          <a:srgbClr val="DE007F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05267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CARTELES DISUASORIOS PARA LOS DUEÑOS DE LOS PERROS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0" i="0" u="none" strike="noStrike" kern="1200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4.000</a:t>
                      </a:r>
                      <a:endParaRPr lang="es-ES" sz="2000" b="0" i="0" u="none" strike="noStrike" kern="1200" dirty="0">
                        <a:solidFill>
                          <a:srgbClr val="DE007F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88663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ZONA DEPORTIVA EN MANUEL AZAÑA 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s-ES" sz="20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0" i="0" u="none" strike="noStrike" kern="1200" dirty="0" smtClean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2.000</a:t>
                      </a:r>
                      <a:endParaRPr lang="es-ES" sz="2000" b="0" i="0" u="none" strike="noStrike" kern="1200" dirty="0">
                        <a:solidFill>
                          <a:srgbClr val="DE007F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763688" y="188640"/>
            <a:ext cx="3288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rgbClr val="DE007F"/>
                </a:solidFill>
                <a:latin typeface="Arial Rounded MT Bold" pitchFamily="34" charset="0"/>
              </a:rPr>
              <a:t>Zona </a:t>
            </a:r>
            <a:r>
              <a:rPr lang="es-ES" sz="3200" dirty="0" err="1">
                <a:solidFill>
                  <a:srgbClr val="DE007F"/>
                </a:solidFill>
                <a:latin typeface="Arial Rounded MT Bold" pitchFamily="34" charset="0"/>
              </a:rPr>
              <a:t>Parquesol</a:t>
            </a:r>
            <a:endParaRPr lang="es-ES" sz="3200" dirty="0">
              <a:solidFill>
                <a:srgbClr val="DE007F"/>
              </a:solidFill>
              <a:latin typeface="Arial Rounded MT Bold" pitchFamily="34" charset="0"/>
            </a:endParaRPr>
          </a:p>
        </p:txBody>
      </p:sp>
      <p:grpSp>
        <p:nvGrpSpPr>
          <p:cNvPr id="2" name="23 Grupo"/>
          <p:cNvGrpSpPr/>
          <p:nvPr/>
        </p:nvGrpSpPr>
        <p:grpSpPr>
          <a:xfrm>
            <a:off x="179512" y="188640"/>
            <a:ext cx="1224136" cy="843294"/>
            <a:chOff x="827584" y="332656"/>
            <a:chExt cx="6892205" cy="4824536"/>
          </a:xfrm>
        </p:grpSpPr>
        <p:pic>
          <p:nvPicPr>
            <p:cNvPr id="25" name="0 Imagen" descr="tuvozva.pn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26" name="25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27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763826"/>
            <a:ext cx="2154156" cy="1094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83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554772"/>
              </p:ext>
            </p:extLst>
          </p:nvPr>
        </p:nvGraphicFramePr>
        <p:xfrm>
          <a:off x="1357290" y="993450"/>
          <a:ext cx="7536266" cy="515019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550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59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9183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primer tramo de acera y carril bici a Fuente Berrocal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194.000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7586942"/>
                  </a:ext>
                </a:extLst>
              </a:tr>
              <a:tr h="429183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Mejora de aceras en torno al Centro de Salud de La Victoria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75.000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38480506"/>
                  </a:ext>
                </a:extLst>
              </a:tr>
              <a:tr h="429183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Ciclocarril</a:t>
                      </a:r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 en EL Camino del Cabildo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60.000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9183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Rehabilitación DE mobiliario en Parque de La Fuente El Sol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50.000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9183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PASEO  DE ACCESO PEATONAL AL COLEGIO MIGUEL DELIBES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35.000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9183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MIRADOR Y OBSERVATORIO DE AVES EN LA RIBERA DE LA OVERUELA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30.000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9183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REBAJE DE PASOS PEATONALES ENTRE C/ San Sebastián y c/ victoria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12.000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9183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Mesas de picnic y banco en inmediaciones del centro de salud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12.000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29183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Ampliar acera entre c/ fuente el sol y c/ san </a:t>
                      </a:r>
                      <a:r>
                        <a:rPr lang="es-ES" sz="14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sebastián</a:t>
                      </a:r>
                      <a:endParaRPr lang="es-ES" sz="1400" b="0" i="0" u="none" strike="noStrike" kern="1200" cap="all" baseline="0" dirty="0">
                        <a:solidFill>
                          <a:schemeClr val="tx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11.000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9183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Mejora del PARQUE INFANTIL en c/ arrabal (la </a:t>
                      </a:r>
                      <a:r>
                        <a:rPr lang="es-ES" sz="14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overuela</a:t>
                      </a:r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9.200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29183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CONTENEDORES adaptados frente al centro obregón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3.000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29183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APARCAMIENTO para vehículos adaptados en centro cívico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500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763688" y="45346"/>
            <a:ext cx="60497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DE007F"/>
                </a:solidFill>
                <a:latin typeface="Arial Rounded MT Bold" pitchFamily="34" charset="0"/>
              </a:rPr>
              <a:t>Zona Pisuerga 1</a:t>
            </a:r>
          </a:p>
          <a:p>
            <a:r>
              <a:rPr lang="es-ES" sz="1400" dirty="0">
                <a:solidFill>
                  <a:srgbClr val="DE007F"/>
                </a:solidFill>
                <a:latin typeface="Arial Rounded MT Bold" pitchFamily="34" charset="0"/>
              </a:rPr>
              <a:t>La Victoria, Fuente Berrocal, La Galera, La </a:t>
            </a:r>
            <a:r>
              <a:rPr lang="es-ES" sz="1400" dirty="0" err="1">
                <a:solidFill>
                  <a:srgbClr val="DE007F"/>
                </a:solidFill>
                <a:latin typeface="Arial Rounded MT Bold" pitchFamily="34" charset="0"/>
              </a:rPr>
              <a:t>Overuela</a:t>
            </a:r>
            <a:endParaRPr lang="es-ES" sz="1400" dirty="0">
              <a:solidFill>
                <a:srgbClr val="DE007F"/>
              </a:solidFill>
              <a:latin typeface="Arial Rounded MT Bold" pitchFamily="34" charset="0"/>
            </a:endParaRPr>
          </a:p>
        </p:txBody>
      </p:sp>
      <p:grpSp>
        <p:nvGrpSpPr>
          <p:cNvPr id="2" name="23 Grupo"/>
          <p:cNvGrpSpPr/>
          <p:nvPr/>
        </p:nvGrpSpPr>
        <p:grpSpPr>
          <a:xfrm>
            <a:off x="179512" y="188640"/>
            <a:ext cx="1224136" cy="843294"/>
            <a:chOff x="827584" y="332656"/>
            <a:chExt cx="6892205" cy="4824536"/>
          </a:xfrm>
        </p:grpSpPr>
        <p:pic>
          <p:nvPicPr>
            <p:cNvPr id="25" name="0 Imagen" descr="tuvozva.pn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26" name="25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27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763826"/>
            <a:ext cx="2154156" cy="1094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83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560246"/>
              </p:ext>
            </p:extLst>
          </p:nvPr>
        </p:nvGraphicFramePr>
        <p:xfrm>
          <a:off x="1285852" y="1124744"/>
          <a:ext cx="7286676" cy="516177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8322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44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6656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ARREGLO PASEO AVENIDA SALAMANCA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90.000</a:t>
                      </a:r>
                      <a:endParaRPr lang="es-ES" sz="1800" b="0" i="0" u="none" strike="noStrike" dirty="0">
                        <a:solidFill>
                          <a:srgbClr val="DE007F"/>
                        </a:solidFill>
                        <a:effectLst/>
                        <a:latin typeface="Arial Rounded MT Bold"/>
                        <a:cs typeface="Arial Rounded MT Bold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6656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ARREGLAR PLAZA DEL CINE CASTILLA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77.000</a:t>
                      </a:r>
                      <a:endParaRPr lang="es-ES" sz="1800" b="0" i="0" u="none" strike="noStrike" dirty="0">
                        <a:solidFill>
                          <a:srgbClr val="DE007F"/>
                        </a:solidFill>
                        <a:effectLst/>
                        <a:latin typeface="Arial Rounded MT Bold"/>
                        <a:cs typeface="Arial Rounded MT Bold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8646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MEJORAS CON SOMBRA Y ASIENTOS EN PARQUE INFANTIL DE LAS CORTES DE VILLA DE PRADO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60.000</a:t>
                      </a:r>
                      <a:endParaRPr lang="es-ES" sz="1800" b="0" i="0" u="none" strike="noStrike" dirty="0">
                        <a:solidFill>
                          <a:srgbClr val="DE007F"/>
                        </a:solidFill>
                        <a:effectLst/>
                        <a:latin typeface="Arial Rounded MT Bold"/>
                        <a:cs typeface="Arial Rounded MT Bold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6656">
                <a:tc>
                  <a:txBody>
                    <a:bodyPr/>
                    <a:lstStyle/>
                    <a:p>
                      <a:pPr algn="l" fontAlgn="t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ARREGLOS EN EL PARQUE DE LA PLAZA ELÍPTICA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60.000</a:t>
                      </a:r>
                      <a:endParaRPr lang="es-ES" sz="1800" b="0" i="0" u="none" strike="noStrike" dirty="0">
                        <a:solidFill>
                          <a:srgbClr val="DE007F"/>
                        </a:solidFill>
                        <a:effectLst/>
                        <a:latin typeface="Arial Rounded MT Bold"/>
                        <a:cs typeface="Arial Rounded MT Bold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8646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RECUPERACION DE ESPACIOS DE CONVIVENCIA VECINAL EN LA PLAZA DE LA CEBADA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52.000</a:t>
                      </a:r>
                      <a:endParaRPr lang="es-ES" sz="1800" b="0" i="0" u="none" strike="noStrike" dirty="0">
                        <a:solidFill>
                          <a:srgbClr val="DE007F"/>
                        </a:solidFill>
                        <a:effectLst/>
                        <a:latin typeface="Arial Rounded MT Bold"/>
                        <a:cs typeface="Arial Rounded MT Bold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665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AIRE ACONDICIONADO CPM HUERTA DEL REY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30.000</a:t>
                      </a:r>
                      <a:endParaRPr lang="es-ES" sz="1800" b="0" i="0" u="none" strike="noStrike" dirty="0">
                        <a:solidFill>
                          <a:srgbClr val="DE007F"/>
                        </a:solidFill>
                        <a:effectLst/>
                        <a:latin typeface="Arial Rounded MT Bold"/>
                        <a:cs typeface="Arial Rounded MT Bold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78646">
                <a:tc>
                  <a:txBody>
                    <a:bodyPr/>
                    <a:lstStyle/>
                    <a:p>
                      <a:pPr algn="l" fontAlgn="t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ILUMINACIÓN DE LA ACERA DE LA AV. MIGUEL ÁNGEL BLANCO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29.500</a:t>
                      </a:r>
                      <a:endParaRPr lang="es-ES" sz="1800" b="0" i="0" u="none" strike="noStrike" dirty="0">
                        <a:solidFill>
                          <a:srgbClr val="DE007F"/>
                        </a:solidFill>
                        <a:effectLst/>
                        <a:latin typeface="Arial Rounded MT Bold"/>
                        <a:cs typeface="Arial Rounded MT Bold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81857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ACCESO CON BALDOSAS AL CENTRO CÍVICO JOSÉ LUIS MOSQUERA DESDE AV. SALAMANCA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25.000</a:t>
                      </a:r>
                      <a:endParaRPr lang="es-ES" sz="1800" b="0" i="0" u="none" strike="noStrike" dirty="0">
                        <a:solidFill>
                          <a:srgbClr val="DE007F"/>
                        </a:solidFill>
                        <a:effectLst/>
                        <a:latin typeface="Arial Rounded MT Bold"/>
                        <a:cs typeface="Arial Rounded MT Bold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78646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PASO DE PEATONES CON SEMAFORO EN AVDA. SALAMANCA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25.000</a:t>
                      </a:r>
                      <a:endParaRPr lang="es-ES" sz="1800" b="0" i="0" u="none" strike="noStrike" dirty="0">
                        <a:solidFill>
                          <a:srgbClr val="DE007F"/>
                        </a:solidFill>
                        <a:effectLst/>
                        <a:latin typeface="Arial Rounded MT Bold"/>
                        <a:cs typeface="Arial Rounded MT Bold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58712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PONER APARATOS DE GIMNASIA EN PARQUE FRENTE COLEGIO IÑIGO DE TORO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18.000</a:t>
                      </a:r>
                      <a:endParaRPr lang="es-ES" sz="1800" b="0" i="0" u="none" strike="noStrike" dirty="0">
                        <a:solidFill>
                          <a:srgbClr val="DE007F"/>
                        </a:solidFill>
                        <a:effectLst/>
                        <a:latin typeface="Arial Rounded MT Bold"/>
                        <a:cs typeface="Arial Rounded MT Bold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763688" y="188640"/>
            <a:ext cx="343332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rgbClr val="DE007F"/>
                </a:solidFill>
                <a:latin typeface="Arial Rounded MT Bold" pitchFamily="34" charset="0"/>
              </a:rPr>
              <a:t>Zona Pisuerga </a:t>
            </a:r>
            <a:r>
              <a:rPr lang="es-ES" sz="3200" dirty="0" smtClean="0">
                <a:solidFill>
                  <a:srgbClr val="DE007F"/>
                </a:solidFill>
                <a:latin typeface="Arial Rounded MT Bold" pitchFamily="34" charset="0"/>
              </a:rPr>
              <a:t>2</a:t>
            </a:r>
          </a:p>
          <a:p>
            <a:r>
              <a:rPr lang="es-ES" sz="1400" dirty="0" smtClean="0">
                <a:solidFill>
                  <a:srgbClr val="DE007F"/>
                </a:solidFill>
                <a:latin typeface="Arial Rounded MT Bold" pitchFamily="34" charset="0"/>
              </a:rPr>
              <a:t>Huerta del Rey, Villa de Prado y Girón</a:t>
            </a:r>
            <a:endParaRPr lang="es-ES" sz="3200" dirty="0">
              <a:solidFill>
                <a:srgbClr val="DE007F"/>
              </a:solidFill>
              <a:latin typeface="Arial Rounded MT Bold" pitchFamily="34" charset="0"/>
            </a:endParaRPr>
          </a:p>
        </p:txBody>
      </p:sp>
      <p:grpSp>
        <p:nvGrpSpPr>
          <p:cNvPr id="2" name="23 Grupo"/>
          <p:cNvGrpSpPr/>
          <p:nvPr/>
        </p:nvGrpSpPr>
        <p:grpSpPr>
          <a:xfrm>
            <a:off x="179512" y="188640"/>
            <a:ext cx="1224136" cy="843294"/>
            <a:chOff x="827584" y="332656"/>
            <a:chExt cx="6892205" cy="4824536"/>
          </a:xfrm>
        </p:grpSpPr>
        <p:pic>
          <p:nvPicPr>
            <p:cNvPr id="25" name="0 Imagen" descr="tuvozva.pn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26" name="25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27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763826"/>
            <a:ext cx="2154156" cy="1094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83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770845"/>
              </p:ext>
            </p:extLst>
          </p:nvPr>
        </p:nvGraphicFramePr>
        <p:xfrm>
          <a:off x="1285852" y="1142982"/>
          <a:ext cx="7000924" cy="514353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8579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8970">
                <a:tc>
                  <a:txBody>
                    <a:bodyPr/>
                    <a:lstStyle/>
                    <a:p>
                      <a:pPr algn="l" fontAlgn="t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REURBANIZACIÓN CALLE GAUDÍ: PELIGRO CAIDAS ANCIANOS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kern="1200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145.000</a:t>
                      </a:r>
                      <a:endParaRPr lang="es-ES" sz="1800" b="0" i="0" u="none" strike="noStrike" kern="1200" dirty="0">
                        <a:solidFill>
                          <a:srgbClr val="DE007F"/>
                        </a:solidFill>
                        <a:effectLst/>
                        <a:latin typeface="Arial Rounded MT Bold"/>
                        <a:ea typeface="+mn-ea"/>
                        <a:cs typeface="Arial Rounded MT Bold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8970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CREACIÓN DE CARRIL BICI POR PASEO HOSPITAL MILITAR HASTA PASEO ARCO DE LADRILLO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kern="1200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110.000</a:t>
                      </a:r>
                      <a:endParaRPr lang="es-ES" sz="1800" b="0" i="0" u="none" strike="noStrike" kern="1200" dirty="0">
                        <a:solidFill>
                          <a:srgbClr val="DE007F"/>
                        </a:solidFill>
                        <a:effectLst/>
                        <a:latin typeface="Arial Rounded MT Bold"/>
                        <a:ea typeface="+mn-ea"/>
                        <a:cs typeface="Arial Rounded MT Bold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2028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NUEVA PLAZA ARBOLADA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Y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 ESTANCIAL EN FONDO DE SACO DE CALLE BRETÓN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kern="1200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55.000</a:t>
                      </a:r>
                      <a:endParaRPr lang="es-ES" sz="1800" b="0" i="0" u="none" strike="noStrike" kern="1200" dirty="0">
                        <a:solidFill>
                          <a:srgbClr val="DE007F"/>
                        </a:solidFill>
                        <a:effectLst/>
                        <a:latin typeface="Arial Rounded MT Bold"/>
                        <a:ea typeface="+mn-ea"/>
                        <a:cs typeface="Arial Rounded MT Bold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2549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REFORMA INTEGRAL DE L ESPACIO INFANTIL DE LA PLAZA URUGUAY DETRAS CP J. GUILLEN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kern="1200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50.000</a:t>
                      </a:r>
                      <a:endParaRPr lang="es-ES" sz="1800" b="0" i="0" u="none" strike="noStrike" kern="1200" dirty="0">
                        <a:solidFill>
                          <a:srgbClr val="DE007F"/>
                        </a:solidFill>
                        <a:effectLst/>
                        <a:latin typeface="Arial Rounded MT Bold"/>
                        <a:ea typeface="+mn-ea"/>
                        <a:cs typeface="Arial Rounded MT Bold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28970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PLANTACIÓN DE ARBOLADO DE SOMBRA EN EL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Pº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 HOSPITAL MILITAR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kern="1200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30.000</a:t>
                      </a:r>
                      <a:endParaRPr lang="es-ES" sz="1800" b="0" i="0" u="none" strike="noStrike" kern="1200" dirty="0">
                        <a:solidFill>
                          <a:srgbClr val="DE007F"/>
                        </a:solidFill>
                        <a:effectLst/>
                        <a:latin typeface="Arial Rounded MT Bold"/>
                        <a:ea typeface="+mn-ea"/>
                        <a:cs typeface="Arial Rounded MT Bold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1201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AIRE LIMPIO: MEJORAS EN EL ENTORNO DEL LAVA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kern="1200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24.000</a:t>
                      </a:r>
                      <a:endParaRPr lang="es-ES" sz="1800" b="0" i="0" u="none" strike="noStrike" kern="1200" dirty="0">
                        <a:solidFill>
                          <a:srgbClr val="DE007F"/>
                        </a:solidFill>
                        <a:effectLst/>
                        <a:latin typeface="Arial Rounded MT Bold"/>
                        <a:ea typeface="+mn-ea"/>
                        <a:cs typeface="Arial Rounded MT Bold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1201">
                <a:tc>
                  <a:txBody>
                    <a:bodyPr/>
                    <a:lstStyle/>
                    <a:p>
                      <a:pPr algn="l" fontAlgn="t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DOTACIÓN DE ARBOLADO A LA CALLE COLOMBIA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kern="1200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18.000</a:t>
                      </a:r>
                      <a:endParaRPr lang="es-ES" sz="1800" b="0" i="0" u="none" strike="noStrike" kern="1200" dirty="0">
                        <a:solidFill>
                          <a:srgbClr val="DE007F"/>
                        </a:solidFill>
                        <a:effectLst/>
                        <a:latin typeface="Arial Rounded MT Bold"/>
                        <a:ea typeface="+mn-ea"/>
                        <a:cs typeface="Arial Rounded MT Bold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25499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ACONDICIONAMIENTO DE LOS CALLEJONES QUE COMUNICAN CALLE FALLA CON ARRIETA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kern="1200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5.500</a:t>
                      </a:r>
                      <a:endParaRPr lang="es-ES" sz="1800" b="0" i="0" u="none" strike="noStrike" kern="1200" dirty="0">
                        <a:solidFill>
                          <a:srgbClr val="DE007F"/>
                        </a:solidFill>
                        <a:effectLst/>
                        <a:latin typeface="Arial Rounded MT Bold"/>
                        <a:ea typeface="+mn-ea"/>
                        <a:cs typeface="Arial Rounded MT Bold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1201">
                <a:tc>
                  <a:txBody>
                    <a:bodyPr/>
                    <a:lstStyle/>
                    <a:p>
                      <a:pPr algn="l" fontAlgn="t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HALCONES VS PALOMAS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 </a:t>
                      </a:r>
                      <a:r>
                        <a:rPr lang="es-ES" sz="1800" b="0" i="0" u="none" strike="noStrike" kern="1200" dirty="0" smtClean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1.500</a:t>
                      </a:r>
                      <a:endParaRPr lang="es-ES" sz="1800" b="0" i="0" u="none" strike="noStrike" kern="1200" dirty="0">
                        <a:solidFill>
                          <a:srgbClr val="DE007F"/>
                        </a:solidFill>
                        <a:effectLst/>
                        <a:latin typeface="Arial Rounded MT Bold"/>
                        <a:ea typeface="+mn-ea"/>
                        <a:cs typeface="Arial Rounded MT Bold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763688" y="188640"/>
            <a:ext cx="607447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rgbClr val="DE007F"/>
                </a:solidFill>
                <a:latin typeface="Arial Rounded MT Bold" pitchFamily="34" charset="0"/>
              </a:rPr>
              <a:t>Zona Sur </a:t>
            </a:r>
            <a:r>
              <a:rPr lang="es-ES" sz="3200" dirty="0" smtClean="0">
                <a:solidFill>
                  <a:srgbClr val="DE007F"/>
                </a:solidFill>
                <a:latin typeface="Arial Rounded MT Bold" pitchFamily="34" charset="0"/>
              </a:rPr>
              <a:t>1</a:t>
            </a:r>
          </a:p>
          <a:p>
            <a:pPr lvl="0"/>
            <a:r>
              <a:rPr lang="es-ES" sz="1400" dirty="0" smtClean="0">
                <a:solidFill>
                  <a:srgbClr val="DE007F"/>
                </a:solidFill>
                <a:latin typeface="Arial Rounded MT Bold" pitchFamily="34" charset="0"/>
              </a:rPr>
              <a:t>4 de marzo, Campo Grande, La Farola, Arturo </a:t>
            </a:r>
            <a:r>
              <a:rPr lang="es-ES" sz="1400" dirty="0" err="1" smtClean="0">
                <a:solidFill>
                  <a:srgbClr val="DE007F"/>
                </a:solidFill>
                <a:latin typeface="Arial Rounded MT Bold" pitchFamily="34" charset="0"/>
              </a:rPr>
              <a:t>Eyries</a:t>
            </a:r>
            <a:r>
              <a:rPr lang="es-ES" sz="1400" dirty="0" smtClean="0">
                <a:solidFill>
                  <a:srgbClr val="DE007F"/>
                </a:solidFill>
                <a:latin typeface="Arial Rounded MT Bold" pitchFamily="34" charset="0"/>
              </a:rPr>
              <a:t>, Plaza de Toros </a:t>
            </a:r>
            <a:endParaRPr lang="es-ES" sz="1400" dirty="0">
              <a:solidFill>
                <a:srgbClr val="DE007F"/>
              </a:solidFill>
              <a:latin typeface="Arial Rounded MT Bold" pitchFamily="34" charset="0"/>
            </a:endParaRPr>
          </a:p>
          <a:p>
            <a:endParaRPr lang="es-ES" sz="3200" dirty="0">
              <a:solidFill>
                <a:srgbClr val="DE007F"/>
              </a:solidFill>
              <a:latin typeface="Arial Rounded MT Bold" pitchFamily="34" charset="0"/>
            </a:endParaRPr>
          </a:p>
        </p:txBody>
      </p:sp>
      <p:grpSp>
        <p:nvGrpSpPr>
          <p:cNvPr id="2" name="23 Grupo"/>
          <p:cNvGrpSpPr/>
          <p:nvPr/>
        </p:nvGrpSpPr>
        <p:grpSpPr>
          <a:xfrm>
            <a:off x="179512" y="188640"/>
            <a:ext cx="1224136" cy="843294"/>
            <a:chOff x="827584" y="332656"/>
            <a:chExt cx="6892205" cy="4824536"/>
          </a:xfrm>
        </p:grpSpPr>
        <p:pic>
          <p:nvPicPr>
            <p:cNvPr id="25" name="0 Imagen" descr="tuvozva.pn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26" name="25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27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763826"/>
            <a:ext cx="2154156" cy="1094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83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741830"/>
              </p:ext>
            </p:extLst>
          </p:nvPr>
        </p:nvGraphicFramePr>
        <p:xfrm>
          <a:off x="1331640" y="1204304"/>
          <a:ext cx="7416824" cy="486790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4228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40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488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pt-BR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Corredor verde entre </a:t>
                      </a:r>
                      <a:r>
                        <a:rPr lang="pt-BR" sz="14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Covaresa</a:t>
                      </a:r>
                      <a:r>
                        <a:rPr lang="pt-BR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 y Pinar de </a:t>
                      </a:r>
                      <a:r>
                        <a:rPr lang="pt-BR" sz="14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Antequera</a:t>
                      </a:r>
                      <a:endParaRPr lang="pt-BR" sz="1400" b="0" i="0" u="none" strike="noStrike" kern="1200" cap="all" baseline="0" dirty="0">
                        <a:solidFill>
                          <a:schemeClr val="tx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154.000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554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Un bosque más: parque forestal entre c/ olimpiadas y ribera del </a:t>
                      </a:r>
                      <a:r>
                        <a:rPr lang="es-ES" sz="14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pisuerga</a:t>
                      </a:r>
                      <a:endParaRPr lang="es-ES" sz="1400" b="0" i="0" u="none" strike="noStrike" kern="1200" cap="all" baseline="0" dirty="0">
                        <a:solidFill>
                          <a:schemeClr val="tx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120.000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64395600"/>
                  </a:ext>
                </a:extLst>
              </a:tr>
              <a:tr h="43488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Acera en </a:t>
                      </a:r>
                      <a:r>
                        <a:rPr lang="es-ES" sz="14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Cº</a:t>
                      </a:r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 Viejo de Simancas (inmediaciones de Gasolinera)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90.000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554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Acondicionamiento y modernización del Centro Municipal del Pinar de Antequera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50.699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488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Renovar plaza entre calle corta y maestranza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40.000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488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Mejoras en </a:t>
                      </a:r>
                      <a:r>
                        <a:rPr lang="es-ES" sz="14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zONA</a:t>
                      </a:r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 DEPORTIVA Y PARQUE de  LAS VILLAS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37.600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488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Adecuación de canchas de baloncesto en </a:t>
                      </a:r>
                      <a:r>
                        <a:rPr lang="es-ES" sz="14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Pº</a:t>
                      </a:r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 de los Castaños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3.000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4730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barras de aparcamiento de bicis a lo largo del </a:t>
                      </a:r>
                      <a:r>
                        <a:rPr lang="es-ES" sz="14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pº</a:t>
                      </a:r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 de zorrilla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2.500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8554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Mejoras en visibilidad y seguridad en intersecciones de Covaresa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1.500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9511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Paso peatonal entre c/ </a:t>
                      </a:r>
                      <a:r>
                        <a:rPr lang="es-ES" sz="14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sajambre</a:t>
                      </a:r>
                      <a:r>
                        <a:rPr lang="es-ES" sz="14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 y c/ </a:t>
                      </a:r>
                      <a:r>
                        <a:rPr lang="es-ES" sz="14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villavaquerín</a:t>
                      </a:r>
                      <a:endParaRPr lang="es-ES" sz="1400" b="0" i="0" u="none" strike="noStrike" kern="1200" cap="all" baseline="0" dirty="0">
                        <a:solidFill>
                          <a:schemeClr val="tx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effectLst/>
                          <a:latin typeface="Arial Rounded MT Bold"/>
                          <a:ea typeface="+mn-ea"/>
                          <a:cs typeface="Arial Rounded MT Bold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697805" y="102455"/>
            <a:ext cx="6927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DE007F"/>
                </a:solidFill>
                <a:latin typeface="Arial Rounded MT Bold" pitchFamily="34" charset="0"/>
              </a:rPr>
              <a:t>Zona Sur 2</a:t>
            </a:r>
          </a:p>
          <a:p>
            <a:r>
              <a:rPr lang="es-ES" sz="1400" dirty="0">
                <a:solidFill>
                  <a:srgbClr val="DE007F"/>
                </a:solidFill>
                <a:latin typeface="Arial Rounded MT Bold" pitchFamily="34" charset="0"/>
              </a:rPr>
              <a:t>Covaresa, Parque Alameda, Paula López, Las Villas, Santa Ana, El Peral, Valparaíso, El Pinar, Puente Duero, La </a:t>
            </a:r>
            <a:r>
              <a:rPr lang="es-ES" sz="1400" dirty="0" smtClean="0">
                <a:solidFill>
                  <a:srgbClr val="DE007F"/>
                </a:solidFill>
                <a:latin typeface="Arial Rounded MT Bold" pitchFamily="34" charset="0"/>
              </a:rPr>
              <a:t>Rubia, La Cañada</a:t>
            </a:r>
            <a:endParaRPr lang="es-ES" sz="1400" dirty="0">
              <a:solidFill>
                <a:srgbClr val="DE007F"/>
              </a:solidFill>
              <a:latin typeface="Arial Rounded MT Bold" pitchFamily="34" charset="0"/>
            </a:endParaRPr>
          </a:p>
        </p:txBody>
      </p:sp>
      <p:grpSp>
        <p:nvGrpSpPr>
          <p:cNvPr id="2" name="23 Grupo"/>
          <p:cNvGrpSpPr/>
          <p:nvPr/>
        </p:nvGrpSpPr>
        <p:grpSpPr>
          <a:xfrm>
            <a:off x="179512" y="188640"/>
            <a:ext cx="1224136" cy="843294"/>
            <a:chOff x="827584" y="332656"/>
            <a:chExt cx="6892205" cy="4824536"/>
          </a:xfrm>
        </p:grpSpPr>
        <p:pic>
          <p:nvPicPr>
            <p:cNvPr id="25" name="0 Imagen" descr="tuvozva.pn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26" name="25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27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763826"/>
            <a:ext cx="2154156" cy="1094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83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 Grupo"/>
          <p:cNvGrpSpPr/>
          <p:nvPr/>
        </p:nvGrpSpPr>
        <p:grpSpPr>
          <a:xfrm>
            <a:off x="500034" y="285728"/>
            <a:ext cx="6480720" cy="4464496"/>
            <a:chOff x="827584" y="332656"/>
            <a:chExt cx="6892205" cy="4824536"/>
          </a:xfrm>
        </p:grpSpPr>
        <p:pic>
          <p:nvPicPr>
            <p:cNvPr id="4" name="0 Imagen" descr="tuvozva.pn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6" name="5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122" name="AutoShape 2" descr="Resultado de imagen de ayuntamiento valladolid"/>
          <p:cNvSpPr>
            <a:spLocks noChangeAspect="1" noChangeArrowheads="1"/>
          </p:cNvSpPr>
          <p:nvPr/>
        </p:nvSpPr>
        <p:spPr bwMode="auto">
          <a:xfrm>
            <a:off x="63500" y="-136525"/>
            <a:ext cx="6000750" cy="3048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2000232" y="4786322"/>
            <a:ext cx="6892248" cy="1643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007F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¡¡¡Gracias</a:t>
            </a:r>
            <a:r>
              <a:rPr kumimoji="0" lang="es-ES" sz="3600" b="0" i="0" u="none" strike="noStrike" kern="1200" cap="none" spc="0" normalizeH="0" noProof="0" dirty="0" smtClean="0">
                <a:ln>
                  <a:noFill/>
                </a:ln>
                <a:solidFill>
                  <a:srgbClr val="DE007F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y enhorabuena, Valladolid!!!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rgbClr val="DE007F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pic>
        <p:nvPicPr>
          <p:cNvPr id="11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445224"/>
            <a:ext cx="2781404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7278126" cy="1954476"/>
          </a:xfrm>
        </p:spPr>
        <p:txBody>
          <a:bodyPr>
            <a:noAutofit/>
          </a:bodyPr>
          <a:lstStyle/>
          <a:p>
            <a:pPr algn="just"/>
            <a:r>
              <a:rPr lang="es-ES" sz="2200" dirty="0">
                <a:latin typeface="Arial Rounded MT Bold" pitchFamily="34" charset="0"/>
              </a:rPr>
              <a:t>Entre el 12 y </a:t>
            </a:r>
            <a:r>
              <a:rPr lang="es-ES" sz="2200" dirty="0" smtClean="0">
                <a:latin typeface="Arial Rounded MT Bold" pitchFamily="34" charset="0"/>
              </a:rPr>
              <a:t>el 25 </a:t>
            </a:r>
            <a:r>
              <a:rPr lang="es-ES" sz="2200" dirty="0">
                <a:latin typeface="Arial Rounded MT Bold" pitchFamily="34" charset="0"/>
              </a:rPr>
              <a:t>de marzo, </a:t>
            </a:r>
            <a:r>
              <a:rPr lang="es-ES" sz="2200" b="1" dirty="0">
                <a:latin typeface="Arial Rounded MT Bold" pitchFamily="34" charset="0"/>
              </a:rPr>
              <a:t>vecinos y vecinas </a:t>
            </a:r>
            <a:r>
              <a:rPr lang="es-ES" sz="2200" dirty="0">
                <a:latin typeface="Arial Rounded MT Bold" pitchFamily="34" charset="0"/>
              </a:rPr>
              <a:t>de Valladolid han presentado </a:t>
            </a:r>
            <a:r>
              <a:rPr lang="es-ES" sz="2200" b="1" dirty="0">
                <a:latin typeface="Arial Rounded MT Bold" pitchFamily="34" charset="0"/>
              </a:rPr>
              <a:t>1669 propuestas </a:t>
            </a:r>
            <a:r>
              <a:rPr lang="es-ES" sz="2200" dirty="0">
                <a:latin typeface="Arial Rounded MT Bold" pitchFamily="34" charset="0"/>
              </a:rPr>
              <a:t>de inversión, a través de ordenador o presencialmente en las urnas habilitadas</a:t>
            </a:r>
            <a:r>
              <a:rPr lang="es-ES" sz="2400" dirty="0">
                <a:latin typeface="Arial Rounded MT Bold" pitchFamily="34" charset="0"/>
              </a:rPr>
              <a:t>.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222782"/>
              </p:ext>
            </p:extLst>
          </p:nvPr>
        </p:nvGraphicFramePr>
        <p:xfrm>
          <a:off x="3419872" y="2348880"/>
          <a:ext cx="3672408" cy="3897225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5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rgbClr val="FFFFFF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ZONA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FFFFFF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TOTAL DE PROPUESTAS</a:t>
                      </a:r>
                      <a:endParaRPr lang="es-ES" sz="14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6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Centro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141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6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Este 1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332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6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Este 2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198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6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Esgueva 1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159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6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Esgueva 2</a:t>
                      </a:r>
                      <a:endParaRPr lang="es-ES" sz="18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129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6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Parquesol</a:t>
                      </a:r>
                      <a:endParaRPr lang="es-ES" sz="18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81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6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Pisuerga 1</a:t>
                      </a:r>
                      <a:endParaRPr lang="es-ES" sz="18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217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6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Pisuerga 2</a:t>
                      </a:r>
                      <a:endParaRPr lang="es-ES" sz="18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196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6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Sur 1</a:t>
                      </a:r>
                      <a:endParaRPr lang="es-ES" sz="18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106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6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Sur 2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110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79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rgbClr val="FFFFFF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24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rgbClr val="FFFFFF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1669</a:t>
                      </a:r>
                      <a:endParaRPr lang="es-ES" sz="24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pSp>
        <p:nvGrpSpPr>
          <p:cNvPr id="12" name="11 Grupo"/>
          <p:cNvGrpSpPr/>
          <p:nvPr/>
        </p:nvGrpSpPr>
        <p:grpSpPr>
          <a:xfrm>
            <a:off x="179512" y="188640"/>
            <a:ext cx="1224136" cy="843294"/>
            <a:chOff x="827584" y="332656"/>
            <a:chExt cx="6892205" cy="4824536"/>
          </a:xfrm>
        </p:grpSpPr>
        <p:pic>
          <p:nvPicPr>
            <p:cNvPr id="13" name="0 Imagen" descr="tuvozva.pn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14" name="13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5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763826"/>
            <a:ext cx="2154156" cy="1094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260648"/>
            <a:ext cx="7278126" cy="2311096"/>
          </a:xfrm>
        </p:spPr>
        <p:txBody>
          <a:bodyPr>
            <a:noAutofit/>
          </a:bodyPr>
          <a:lstStyle/>
          <a:p>
            <a:pPr algn="just"/>
            <a:r>
              <a:rPr lang="es-ES" sz="2200" dirty="0">
                <a:latin typeface="Arial Rounded MT Bold" pitchFamily="34" charset="0"/>
              </a:rPr>
              <a:t>Todas ellas han sido estudiadas por las </a:t>
            </a:r>
            <a:r>
              <a:rPr lang="es-ES" sz="2200" b="1" dirty="0">
                <a:latin typeface="Arial Rounded MT Bold" pitchFamily="34" charset="0"/>
              </a:rPr>
              <a:t>Mesas de </a:t>
            </a:r>
            <a:r>
              <a:rPr lang="es-ES" sz="2200" b="1" dirty="0" smtClean="0">
                <a:latin typeface="Arial Rounded MT Bold" pitchFamily="34" charset="0"/>
              </a:rPr>
              <a:t>Zona</a:t>
            </a:r>
            <a:r>
              <a:rPr lang="es-ES" sz="2200" dirty="0" smtClean="0">
                <a:latin typeface="Arial Rounded MT Bold" pitchFamily="34" charset="0"/>
              </a:rPr>
              <a:t>, comisiones </a:t>
            </a:r>
            <a:r>
              <a:rPr lang="es-ES" sz="2200" dirty="0">
                <a:latin typeface="Arial Rounded MT Bold" pitchFamily="34" charset="0"/>
              </a:rPr>
              <a:t>de trabajo </a:t>
            </a:r>
            <a:r>
              <a:rPr lang="es-ES" sz="2200" dirty="0" smtClean="0">
                <a:latin typeface="Arial Rounded MT Bold" pitchFamily="34" charset="0"/>
              </a:rPr>
              <a:t>constituidas </a:t>
            </a:r>
            <a:r>
              <a:rPr lang="es-ES" sz="2200" dirty="0">
                <a:latin typeface="Arial Rounded MT Bold" pitchFamily="34" charset="0"/>
              </a:rPr>
              <a:t>por personas </a:t>
            </a:r>
            <a:r>
              <a:rPr lang="es-ES" sz="2200" dirty="0" smtClean="0">
                <a:latin typeface="Arial Rounded MT Bold" pitchFamily="34" charset="0"/>
              </a:rPr>
              <a:t>de </a:t>
            </a:r>
            <a:r>
              <a:rPr lang="es-ES" sz="2200" dirty="0">
                <a:latin typeface="Arial Rounded MT Bold" pitchFamily="34" charset="0"/>
              </a:rPr>
              <a:t>cada </a:t>
            </a:r>
            <a:r>
              <a:rPr lang="es-ES" sz="2200" dirty="0" smtClean="0">
                <a:latin typeface="Arial Rounded MT Bold" pitchFamily="34" charset="0"/>
              </a:rPr>
              <a:t>barrio: 102 </a:t>
            </a:r>
            <a:r>
              <a:rPr lang="es-ES" sz="2200" dirty="0" smtClean="0">
                <a:latin typeface="Arial Rounded MT Bold" pitchFamily="34" charset="0"/>
              </a:rPr>
              <a:t>personas. 29 </a:t>
            </a:r>
            <a:r>
              <a:rPr lang="es-ES" sz="2200" dirty="0" smtClean="0">
                <a:latin typeface="Arial Rounded MT Bold" pitchFamily="34" charset="0"/>
              </a:rPr>
              <a:t>reuniones </a:t>
            </a:r>
            <a:r>
              <a:rPr lang="es-ES" sz="2200" dirty="0">
                <a:latin typeface="Arial Rounded MT Bold" pitchFamily="34" charset="0"/>
              </a:rPr>
              <a:t>para analizar, depurar, organizar, priorizar y seleccionar las mejores propuestas de cada zona.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01251"/>
              </p:ext>
            </p:extLst>
          </p:nvPr>
        </p:nvGraphicFramePr>
        <p:xfrm>
          <a:off x="2483768" y="2780928"/>
          <a:ext cx="5328592" cy="3802455"/>
        </p:xfrm>
        <a:graphic>
          <a:graphicData uri="http://schemas.openxmlformats.org/drawingml/2006/table">
            <a:tbl>
              <a:tblPr/>
              <a:tblGrid>
                <a:gridCol w="18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08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75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5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rgbClr val="FFFFFF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ZONA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FFFFFF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TOTAL DE PROPUESTAS</a:t>
                      </a:r>
                      <a:endParaRPr lang="es-ES" sz="14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PROPUESTAS</a:t>
                      </a:r>
                      <a:r>
                        <a:rPr lang="es-ES" sz="1400" baseline="0" dirty="0">
                          <a:solidFill>
                            <a:schemeClr val="bg1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 ANALIZADAS POR LAS MESAS DE ZONA</a:t>
                      </a:r>
                      <a:endParaRPr lang="es-ES" sz="1400" dirty="0">
                        <a:solidFill>
                          <a:schemeClr val="bg1"/>
                        </a:solidFill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Centro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141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129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3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Este 1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332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141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3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Este 2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198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82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3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Esgueva 1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159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79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3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Esgueva 2</a:t>
                      </a:r>
                      <a:endParaRPr lang="es-ES" sz="18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129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88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3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Parquesol</a:t>
                      </a:r>
                      <a:endParaRPr lang="es-ES" sz="18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81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3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Pisuerga 1</a:t>
                      </a:r>
                      <a:endParaRPr lang="es-ES" sz="18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217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99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3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Pisuerga 2</a:t>
                      </a:r>
                      <a:endParaRPr lang="es-ES" sz="18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196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83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3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Sur 1</a:t>
                      </a:r>
                      <a:endParaRPr lang="es-ES" sz="18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106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3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Sur 2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110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19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rgbClr val="FFFFFF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24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rgbClr val="FFFFFF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1669</a:t>
                      </a:r>
                      <a:endParaRPr lang="es-ES" sz="24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chemeClr val="bg1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894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pSp>
        <p:nvGrpSpPr>
          <p:cNvPr id="3" name="11 Grupo"/>
          <p:cNvGrpSpPr/>
          <p:nvPr/>
        </p:nvGrpSpPr>
        <p:grpSpPr>
          <a:xfrm>
            <a:off x="179512" y="188640"/>
            <a:ext cx="1224136" cy="843294"/>
            <a:chOff x="827584" y="332656"/>
            <a:chExt cx="6892205" cy="4824536"/>
          </a:xfrm>
        </p:grpSpPr>
        <p:pic>
          <p:nvPicPr>
            <p:cNvPr id="13" name="0 Imagen" descr="tuvozva.png"/>
            <p:cNvPicPr/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14" name="13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5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763826"/>
            <a:ext cx="2154156" cy="1094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2"/>
          <p:cNvSpPr/>
          <p:nvPr/>
        </p:nvSpPr>
        <p:spPr>
          <a:xfrm>
            <a:off x="2071670" y="2285992"/>
            <a:ext cx="6530498" cy="3862596"/>
          </a:xfrm>
          <a:prstGeom prst="rect">
            <a:avLst/>
          </a:prstGeom>
          <a:solidFill>
            <a:srgbClr val="DE007F"/>
          </a:solidFill>
        </p:spPr>
        <p:txBody>
          <a:bodyPr wrap="square">
            <a:spAutoFit/>
          </a:bodyPr>
          <a:lstStyle/>
          <a:p>
            <a:pPr marL="357188" indent="-357188">
              <a:spcAft>
                <a:spcPts val="600"/>
              </a:spcAft>
              <a:buSzPct val="200000"/>
            </a:pPr>
            <a:endParaRPr lang="es-ES" sz="2000" dirty="0">
              <a:solidFill>
                <a:srgbClr val="F2F2F2"/>
              </a:solidFill>
              <a:latin typeface="Arial Rounded MT Bold" pitchFamily="34" charset="0"/>
            </a:endParaRPr>
          </a:p>
          <a:p>
            <a:pPr marL="357188" indent="-357188">
              <a:spcAft>
                <a:spcPts val="600"/>
              </a:spcAft>
              <a:buSzPct val="200000"/>
              <a:buFontTx/>
              <a:buChar char="-"/>
            </a:pPr>
            <a:r>
              <a:rPr lang="es-ES" sz="2000" dirty="0">
                <a:solidFill>
                  <a:srgbClr val="F2F2F2"/>
                </a:solidFill>
                <a:latin typeface="Arial Rounded MT Bold" pitchFamily="34" charset="0"/>
              </a:rPr>
              <a:t>Atender necesidades básicas</a:t>
            </a:r>
          </a:p>
          <a:p>
            <a:pPr marL="357188" indent="-357188">
              <a:spcAft>
                <a:spcPts val="600"/>
              </a:spcAft>
              <a:buSzPct val="200000"/>
              <a:buFontTx/>
              <a:buChar char="-"/>
            </a:pPr>
            <a:r>
              <a:rPr lang="es-ES" sz="2000" dirty="0">
                <a:solidFill>
                  <a:srgbClr val="F2F2F2"/>
                </a:solidFill>
                <a:latin typeface="Arial Rounded MT Bold" pitchFamily="34" charset="0"/>
              </a:rPr>
              <a:t>Atender al mayor número de personas beneficiarias</a:t>
            </a:r>
          </a:p>
          <a:p>
            <a:pPr marL="357188" indent="-357188">
              <a:spcAft>
                <a:spcPts val="600"/>
              </a:spcAft>
              <a:buSzPct val="200000"/>
              <a:buFontTx/>
              <a:buChar char="-"/>
            </a:pPr>
            <a:r>
              <a:rPr lang="es-ES" sz="2000" dirty="0">
                <a:solidFill>
                  <a:srgbClr val="F2F2F2"/>
                </a:solidFill>
                <a:latin typeface="Arial Rounded MT Bold" pitchFamily="34" charset="0"/>
              </a:rPr>
              <a:t>Atender a colectivos en riesgo de exclusión</a:t>
            </a:r>
          </a:p>
          <a:p>
            <a:pPr marL="357188" indent="-357188">
              <a:spcAft>
                <a:spcPts val="600"/>
              </a:spcAft>
              <a:buSzPct val="200000"/>
              <a:buFontTx/>
              <a:buChar char="-"/>
            </a:pPr>
            <a:r>
              <a:rPr lang="es-ES" sz="2000" dirty="0">
                <a:solidFill>
                  <a:srgbClr val="F2F2F2"/>
                </a:solidFill>
                <a:latin typeface="Arial Rounded MT Bold" pitchFamily="34" charset="0"/>
              </a:rPr>
              <a:t>Sin inversión previa</a:t>
            </a:r>
          </a:p>
          <a:p>
            <a:pPr marL="357188" indent="-357188">
              <a:spcAft>
                <a:spcPts val="600"/>
              </a:spcAft>
              <a:buSzPct val="200000"/>
              <a:buFontTx/>
              <a:buChar char="-"/>
            </a:pPr>
            <a:r>
              <a:rPr lang="es-ES" sz="2000" dirty="0">
                <a:solidFill>
                  <a:srgbClr val="F2F2F2"/>
                </a:solidFill>
                <a:latin typeface="Arial Rounded MT Bold" pitchFamily="34" charset="0"/>
              </a:rPr>
              <a:t>Favorecer el equilibrio territorial</a:t>
            </a:r>
          </a:p>
          <a:p>
            <a:pPr marL="357188" indent="-357188">
              <a:spcAft>
                <a:spcPts val="600"/>
              </a:spcAft>
              <a:buSzPct val="200000"/>
              <a:buFontTx/>
              <a:buChar char="-"/>
            </a:pPr>
            <a:r>
              <a:rPr lang="es-ES" sz="2000" dirty="0">
                <a:solidFill>
                  <a:srgbClr val="F2F2F2"/>
                </a:solidFill>
                <a:latin typeface="Arial Rounded MT Bold" pitchFamily="34" charset="0"/>
              </a:rPr>
              <a:t>Favorecer la sostenibilidad </a:t>
            </a:r>
            <a:r>
              <a:rPr lang="es-ES" sz="2000" dirty="0" smtClean="0">
                <a:solidFill>
                  <a:srgbClr val="F2F2F2"/>
                </a:solidFill>
                <a:latin typeface="Arial Rounded MT Bold" pitchFamily="34" charset="0"/>
              </a:rPr>
              <a:t>medioambiental</a:t>
            </a:r>
            <a:endParaRPr lang="es-ES" sz="2000" dirty="0">
              <a:solidFill>
                <a:srgbClr val="F2F2F2"/>
              </a:solidFill>
              <a:latin typeface="Arial Rounded MT Bold" pitchFamily="34" charset="0"/>
            </a:endParaRPr>
          </a:p>
          <a:p>
            <a:pPr marL="357188" indent="-357188">
              <a:spcAft>
                <a:spcPts val="600"/>
              </a:spcAft>
              <a:buSzPct val="200000"/>
              <a:buFontTx/>
              <a:buChar char="-"/>
            </a:pPr>
            <a:r>
              <a:rPr lang="es-ES" sz="2000" dirty="0">
                <a:solidFill>
                  <a:srgbClr val="F2F2F2"/>
                </a:solidFill>
                <a:latin typeface="Arial Rounded MT Bold" pitchFamily="34" charset="0"/>
              </a:rPr>
              <a:t>Potenciar la participación ciudadana</a:t>
            </a:r>
          </a:p>
          <a:p>
            <a:pPr marL="357188" indent="-357188">
              <a:spcAft>
                <a:spcPts val="600"/>
              </a:spcAft>
              <a:buSzPct val="200000"/>
              <a:buFontTx/>
              <a:buChar char="-"/>
            </a:pPr>
            <a:r>
              <a:rPr lang="es-ES" sz="2000" dirty="0">
                <a:solidFill>
                  <a:srgbClr val="F2F2F2"/>
                </a:solidFill>
                <a:latin typeface="Arial Rounded MT Bold" pitchFamily="34" charset="0"/>
              </a:rPr>
              <a:t>Potenciar la equidad de género</a:t>
            </a:r>
          </a:p>
          <a:p>
            <a:pPr marL="357188" indent="-357188">
              <a:spcAft>
                <a:spcPts val="600"/>
              </a:spcAft>
              <a:buSzPct val="200000"/>
              <a:buFontTx/>
              <a:buChar char="-"/>
            </a:pPr>
            <a:endParaRPr lang="es-ES" sz="2000" dirty="0">
              <a:solidFill>
                <a:srgbClr val="F2F2F2"/>
              </a:solidFill>
              <a:latin typeface="Arial Rounded MT Bold" pitchFamily="34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500166" y="428604"/>
            <a:ext cx="7278126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es-ES" sz="2400" dirty="0" smtClean="0">
                <a:latin typeface="Arial Rounded MT Bold" pitchFamily="34" charset="0"/>
                <a:ea typeface="+mj-ea"/>
                <a:cs typeface="+mj-cs"/>
              </a:rPr>
              <a:t>Entre el 11 de abril y el 7 de junio, l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as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Mesas de 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Zona</a:t>
            </a: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han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valorado las propuestas aplicando</a:t>
            </a:r>
            <a:r>
              <a:rPr kumimoji="0" lang="es-E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los </a:t>
            </a:r>
            <a:r>
              <a:rPr kumimoji="0" lang="es-ES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criterios de priorización </a:t>
            </a:r>
            <a:r>
              <a:rPr kumimoji="0" lang="es-E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que establece el Reglamento de Presupuestos Participativos: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grpSp>
        <p:nvGrpSpPr>
          <p:cNvPr id="13" name="11 Grupo"/>
          <p:cNvGrpSpPr/>
          <p:nvPr/>
        </p:nvGrpSpPr>
        <p:grpSpPr>
          <a:xfrm>
            <a:off x="179512" y="188640"/>
            <a:ext cx="1224136" cy="843294"/>
            <a:chOff x="827584" y="332656"/>
            <a:chExt cx="6892205" cy="4824536"/>
          </a:xfrm>
        </p:grpSpPr>
        <p:pic>
          <p:nvPicPr>
            <p:cNvPr id="14" name="0 Imagen" descr="tuvozva.pn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15" name="14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6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763826"/>
            <a:ext cx="2154156" cy="1094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079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1475656" y="714356"/>
            <a:ext cx="7278126" cy="2214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Entre</a:t>
            </a: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el 11 y el 15 de junio se han desarrollado las </a:t>
            </a:r>
            <a:r>
              <a:rPr kumimoji="0" lang="es-E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Asambleas de Zona</a:t>
            </a:r>
            <a:r>
              <a:rPr kumimoji="0" lang="es-ES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,</a:t>
            </a:r>
            <a:r>
              <a:rPr kumimoji="0" lang="es-E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</a:t>
            </a: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donde cientos de personas han conocido con detalle, debatido y validado las propuestas destinadas a votación en sus respectivos barrios.</a:t>
            </a: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grpSp>
        <p:nvGrpSpPr>
          <p:cNvPr id="13" name="11 Grupo"/>
          <p:cNvGrpSpPr/>
          <p:nvPr/>
        </p:nvGrpSpPr>
        <p:grpSpPr>
          <a:xfrm>
            <a:off x="179512" y="188640"/>
            <a:ext cx="1224136" cy="843294"/>
            <a:chOff x="827584" y="332656"/>
            <a:chExt cx="6892205" cy="4824536"/>
          </a:xfrm>
        </p:grpSpPr>
        <p:pic>
          <p:nvPicPr>
            <p:cNvPr id="14" name="0 Imagen" descr="tuvozva.pn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15" name="14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6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763826"/>
            <a:ext cx="2154156" cy="1094174"/>
          </a:xfrm>
          <a:prstGeom prst="rect">
            <a:avLst/>
          </a:prstGeom>
          <a:noFill/>
        </p:spPr>
      </p:pic>
      <p:pic>
        <p:nvPicPr>
          <p:cNvPr id="2" name="Imagen 1" descr="IMG_20180611_190746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501008"/>
            <a:ext cx="718052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116632"/>
            <a:ext cx="7278126" cy="1944216"/>
          </a:xfrm>
        </p:spPr>
        <p:txBody>
          <a:bodyPr>
            <a:noAutofit/>
          </a:bodyPr>
          <a:lstStyle/>
          <a:p>
            <a:pPr algn="just"/>
            <a:r>
              <a:rPr lang="es-ES" sz="2400" dirty="0">
                <a:latin typeface="Arial Rounded MT Bold" pitchFamily="34" charset="0"/>
              </a:rPr>
              <a:t>Como resultado de este proceso, se </a:t>
            </a:r>
            <a:r>
              <a:rPr lang="es-ES" sz="2400" dirty="0" smtClean="0">
                <a:latin typeface="Arial Rounded MT Bold" pitchFamily="34" charset="0"/>
              </a:rPr>
              <a:t>han presentado </a:t>
            </a:r>
            <a:r>
              <a:rPr lang="es-ES" sz="2400" b="1" dirty="0" smtClean="0">
                <a:latin typeface="Arial Rounded MT Bold" pitchFamily="34" charset="0"/>
              </a:rPr>
              <a:t>a </a:t>
            </a:r>
            <a:r>
              <a:rPr lang="es-ES" sz="2400" b="1" dirty="0">
                <a:latin typeface="Arial Rounded MT Bold" pitchFamily="34" charset="0"/>
              </a:rPr>
              <a:t>votación </a:t>
            </a:r>
            <a:r>
              <a:rPr lang="es-ES" sz="2400" b="1" dirty="0" smtClean="0">
                <a:latin typeface="Arial Rounded MT Bold" pitchFamily="34" charset="0"/>
              </a:rPr>
              <a:t>136 propuestas</a:t>
            </a:r>
            <a:r>
              <a:rPr lang="es-ES" sz="2400" dirty="0">
                <a:latin typeface="Arial Rounded MT Bold" pitchFamily="34" charset="0"/>
              </a:rPr>
              <a:t>, cuyo coste total </a:t>
            </a:r>
            <a:r>
              <a:rPr lang="es-ES" sz="2400" dirty="0" smtClean="0">
                <a:latin typeface="Arial Rounded MT Bold" pitchFamily="34" charset="0"/>
              </a:rPr>
              <a:t>ascendía 9.065.858 €.</a:t>
            </a:r>
            <a:endParaRPr lang="es-ES" sz="2400" dirty="0">
              <a:latin typeface="Arial Rounded MT Bold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991748"/>
              </p:ext>
            </p:extLst>
          </p:nvPr>
        </p:nvGraphicFramePr>
        <p:xfrm>
          <a:off x="2123728" y="1916832"/>
          <a:ext cx="6120679" cy="4523740"/>
        </p:xfrm>
        <a:graphic>
          <a:graphicData uri="http://schemas.openxmlformats.org/drawingml/2006/table">
            <a:tbl>
              <a:tblPr/>
              <a:tblGrid>
                <a:gridCol w="2185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17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29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10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rgbClr val="FFFFFF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ZONA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>
                          <a:solidFill>
                            <a:srgbClr val="FFFFFF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PROPUESTAS A</a:t>
                      </a:r>
                      <a:r>
                        <a:rPr lang="es-ES_tradnl" sz="1400" baseline="0" dirty="0">
                          <a:solidFill>
                            <a:srgbClr val="FFFFFF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 VOTACIÓN</a:t>
                      </a:r>
                      <a:endParaRPr lang="es-ES" sz="14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bg1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PRESUPUESTO A VOTACIÓN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Centro</a:t>
                      </a:r>
                      <a:endParaRPr lang="es-ES" sz="1800" b="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es-ES" sz="2400" b="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kern="1200" baseline="0" dirty="0" smtClean="0">
                          <a:solidFill>
                            <a:schemeClr val="tx1"/>
                          </a:solidFill>
                          <a:latin typeface="Arial Rounded MT Bold"/>
                          <a:ea typeface="+mn-ea"/>
                          <a:cs typeface="Arial Rounded MT Bold"/>
                        </a:rPr>
                        <a:t>968.932 </a:t>
                      </a:r>
                      <a:r>
                        <a:rPr lang="es-ES" sz="2000" b="0" kern="1200" baseline="0" dirty="0">
                          <a:solidFill>
                            <a:schemeClr val="tx1"/>
                          </a:solidFill>
                          <a:latin typeface="Arial Rounded MT Bold"/>
                          <a:ea typeface="+mn-ea"/>
                          <a:cs typeface="Arial Rounded MT Bold"/>
                        </a:rPr>
                        <a:t>€</a:t>
                      </a:r>
                      <a:endParaRPr lang="es-ES" sz="2000" b="0" dirty="0">
                        <a:latin typeface="Arial Rounded MT Bold"/>
                        <a:ea typeface="Times New Roman"/>
                        <a:cs typeface="Arial Rounded MT Bold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Este 1</a:t>
                      </a:r>
                      <a:endParaRPr lang="es-ES" sz="1800" b="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kern="1200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kern="1200" baseline="0" dirty="0">
                          <a:solidFill>
                            <a:schemeClr val="tx1"/>
                          </a:solidFill>
                          <a:latin typeface="Arial Rounded MT Bold"/>
                          <a:ea typeface="+mn-ea"/>
                          <a:cs typeface="Arial Rounded MT Bold"/>
                        </a:rPr>
                        <a:t>   1.118.302 €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Este 2</a:t>
                      </a:r>
                      <a:endParaRPr lang="es-ES" sz="1800" b="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kern="1200" baseline="0" dirty="0">
                          <a:solidFill>
                            <a:schemeClr val="tx1"/>
                          </a:solidFill>
                          <a:latin typeface="Arial Rounded MT Bold"/>
                          <a:ea typeface="+mn-ea"/>
                          <a:cs typeface="Arial Rounded MT Bold"/>
                        </a:rPr>
                        <a:t>868.600 €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Esgueva 1</a:t>
                      </a:r>
                      <a:endParaRPr lang="es-ES" sz="1800" b="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13</a:t>
                      </a:r>
                      <a:endParaRPr lang="es-ES" sz="2400" b="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Arial Rounded MT Bold"/>
                          <a:cs typeface="Arial Rounded MT Bold"/>
                        </a:rPr>
                        <a:t>       </a:t>
                      </a:r>
                      <a:r>
                        <a:rPr lang="es-ES" sz="2000" b="0" kern="1200" baseline="0" dirty="0">
                          <a:solidFill>
                            <a:schemeClr val="tx1"/>
                          </a:solidFill>
                          <a:latin typeface="Arial Rounded MT Bold"/>
                          <a:ea typeface="+mn-ea"/>
                          <a:cs typeface="Arial Rounded MT Bold"/>
                        </a:rPr>
                        <a:t>882.928 €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Esgueva 2</a:t>
                      </a:r>
                      <a:endParaRPr lang="es-ES" sz="1800" b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kern="1200" baseline="0" dirty="0">
                          <a:solidFill>
                            <a:schemeClr val="tx1"/>
                          </a:solidFill>
                          <a:latin typeface="Arial Rounded MT Bold"/>
                          <a:ea typeface="+mn-ea"/>
                          <a:cs typeface="Arial Rounded MT Bold"/>
                        </a:rPr>
                        <a:t>1.146.900 €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0" dirty="0" err="1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Parquesol</a:t>
                      </a:r>
                      <a:endParaRPr lang="es-ES" sz="1800" b="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s-ES" sz="2400" b="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latin typeface="Arial Rounded MT Bold"/>
                          <a:ea typeface="Times New Roman"/>
                          <a:cs typeface="Arial Rounded MT Bold"/>
                        </a:rPr>
                        <a:t>696.000 €</a:t>
                      </a:r>
                      <a:endParaRPr lang="es-ES" sz="2000" b="0" dirty="0">
                        <a:latin typeface="Arial Rounded MT Bold"/>
                        <a:ea typeface="Times New Roman"/>
                        <a:cs typeface="Arial Rounded MT Bold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Pisuerga 1</a:t>
                      </a:r>
                      <a:endParaRPr lang="es-ES" sz="1800" b="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17</a:t>
                      </a:r>
                      <a:endParaRPr lang="es-ES" sz="2400" b="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kern="1200" baseline="0" dirty="0">
                          <a:solidFill>
                            <a:schemeClr val="tx1"/>
                          </a:solidFill>
                          <a:latin typeface="Arial Rounded MT Bold"/>
                          <a:ea typeface="+mn-ea"/>
                          <a:cs typeface="Arial Rounded MT Bold"/>
                        </a:rPr>
                        <a:t>1.120.147 €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Pisuerga 2</a:t>
                      </a:r>
                      <a:endParaRPr lang="es-ES" sz="1800" b="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kern="1200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kern="1200" baseline="0" dirty="0">
                          <a:solidFill>
                            <a:schemeClr val="tx1"/>
                          </a:solidFill>
                          <a:latin typeface="Arial Rounded MT Bold"/>
                          <a:ea typeface="+mn-ea"/>
                          <a:cs typeface="Arial Rounded MT Bold"/>
                        </a:rPr>
                        <a:t>797.500 €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Sur 1</a:t>
                      </a:r>
                      <a:endParaRPr lang="es-ES" sz="1800" b="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kern="1200" baseline="0" dirty="0" smtClean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ES" sz="2400" b="0" kern="1200" baseline="0" dirty="0">
                        <a:solidFill>
                          <a:schemeClr val="tx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kern="1200" baseline="0" dirty="0">
                          <a:solidFill>
                            <a:schemeClr val="tx1"/>
                          </a:solidFill>
                          <a:latin typeface="Arial Rounded MT Bold"/>
                          <a:ea typeface="+mn-ea"/>
                          <a:cs typeface="Arial Rounded MT Bold"/>
                        </a:rPr>
                        <a:t>     804.000 €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Sur 2</a:t>
                      </a:r>
                      <a:endParaRPr lang="es-ES" sz="1800" b="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b="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0" kern="1200" baseline="0" dirty="0">
                          <a:solidFill>
                            <a:schemeClr val="tx1"/>
                          </a:solidFill>
                          <a:latin typeface="Arial Rounded MT Bold"/>
                          <a:ea typeface="+mn-ea"/>
                          <a:cs typeface="Arial Rounded MT Bold"/>
                        </a:rPr>
                        <a:t>662.549 €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5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rgbClr val="FFFFFF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24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chemeClr val="bg1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136</a:t>
                      </a:r>
                      <a:endParaRPr lang="es-ES" sz="2400" dirty="0">
                        <a:solidFill>
                          <a:schemeClr val="bg1"/>
                        </a:solidFill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Rounded MT Bold"/>
                          <a:cs typeface="Arial Rounded MT Bold"/>
                        </a:rPr>
                        <a:t>9.065.858€</a:t>
                      </a:r>
                      <a:endParaRPr lang="es-ES" sz="2800" b="0" i="0" u="none" strike="noStrike" dirty="0">
                        <a:solidFill>
                          <a:schemeClr val="bg1"/>
                        </a:solidFill>
                        <a:effectLst/>
                        <a:latin typeface="Arial Rounded MT Bold"/>
                        <a:cs typeface="Arial Rounded MT Bold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pSp>
        <p:nvGrpSpPr>
          <p:cNvPr id="3" name="11 Grupo"/>
          <p:cNvGrpSpPr/>
          <p:nvPr/>
        </p:nvGrpSpPr>
        <p:grpSpPr>
          <a:xfrm>
            <a:off x="179512" y="188640"/>
            <a:ext cx="1224136" cy="843294"/>
            <a:chOff x="827584" y="332656"/>
            <a:chExt cx="6892205" cy="4824536"/>
          </a:xfrm>
        </p:grpSpPr>
        <p:pic>
          <p:nvPicPr>
            <p:cNvPr id="13" name="0 Imagen" descr="tuvozva.png"/>
            <p:cNvPicPr/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14" name="13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5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763826"/>
            <a:ext cx="2154156" cy="1094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00166" y="357166"/>
            <a:ext cx="7454062" cy="6286544"/>
          </a:xfrm>
        </p:spPr>
        <p:txBody>
          <a:bodyPr>
            <a:noAutofit/>
          </a:bodyPr>
          <a:lstStyle/>
          <a:p>
            <a:pPr algn="l"/>
            <a:r>
              <a:rPr lang="es-ES" sz="2400" dirty="0" smtClean="0">
                <a:latin typeface="Arial Rounded MT Bold" pitchFamily="34" charset="0"/>
              </a:rPr>
              <a:t>- Entre el 20 de junio y el 4 de julio se ha celebrado la última parte del proceso: la </a:t>
            </a:r>
            <a:r>
              <a:rPr lang="es-ES" sz="2400" b="1" dirty="0" smtClean="0">
                <a:latin typeface="Arial Rounded MT Bold" pitchFamily="34" charset="0"/>
              </a:rPr>
              <a:t>votación</a:t>
            </a:r>
            <a:r>
              <a:rPr lang="es-ES" sz="2400" dirty="0" smtClean="0">
                <a:latin typeface="Arial Rounded MT Bold" pitchFamily="34" charset="0"/>
              </a:rPr>
              <a:t> de las propuestas que, definitivamente, serán incorporadas al presupuesto municipal del 2019.</a:t>
            </a:r>
            <a:br>
              <a:rPr lang="es-ES" sz="2400" dirty="0" smtClean="0">
                <a:latin typeface="Arial Rounded MT Bold" pitchFamily="34" charset="0"/>
              </a:rPr>
            </a:br>
            <a:r>
              <a:rPr lang="es-ES" sz="2400" dirty="0" smtClean="0">
                <a:latin typeface="Arial Rounded MT Bold" pitchFamily="34" charset="0"/>
              </a:rPr>
              <a:t/>
            </a:r>
            <a:br>
              <a:rPr lang="es-ES" sz="2400" dirty="0" smtClean="0">
                <a:latin typeface="Arial Rounded MT Bold" pitchFamily="34" charset="0"/>
              </a:rPr>
            </a:br>
            <a:r>
              <a:rPr lang="es-ES" sz="2400" dirty="0" smtClean="0">
                <a:latin typeface="Arial Rounded MT Bold" pitchFamily="34" charset="0"/>
              </a:rPr>
              <a:t>- Cualquier persona mayor de 16 años y empadronada en Valladolid ha podido votar con su </a:t>
            </a:r>
            <a:r>
              <a:rPr lang="es-ES" sz="2400" b="1" dirty="0" smtClean="0">
                <a:latin typeface="Arial Rounded MT Bold" pitchFamily="34" charset="0"/>
              </a:rPr>
              <a:t>DNI</a:t>
            </a:r>
            <a:r>
              <a:rPr lang="es-ES" sz="2400" dirty="0" smtClean="0">
                <a:latin typeface="Arial Rounded MT Bold" pitchFamily="34" charset="0"/>
              </a:rPr>
              <a:t> y el </a:t>
            </a:r>
            <a:r>
              <a:rPr lang="es-ES" sz="2400" b="1" dirty="0" smtClean="0">
                <a:latin typeface="Arial Rounded MT Bold" pitchFamily="34" charset="0"/>
              </a:rPr>
              <a:t>código</a:t>
            </a:r>
            <a:r>
              <a:rPr lang="es-ES" sz="2400" dirty="0" smtClean="0">
                <a:latin typeface="Arial Rounded MT Bold" pitchFamily="34" charset="0"/>
              </a:rPr>
              <a:t> que ha recibido por correo postal, </a:t>
            </a:r>
            <a:r>
              <a:rPr lang="es-ES" sz="2400" dirty="0" err="1" smtClean="0">
                <a:latin typeface="Arial Rounded MT Bold" pitchFamily="34" charset="0"/>
              </a:rPr>
              <a:t>sms</a:t>
            </a:r>
            <a:r>
              <a:rPr lang="es-ES" sz="2400" dirty="0" smtClean="0">
                <a:latin typeface="Arial Rounded MT Bold" pitchFamily="34" charset="0"/>
              </a:rPr>
              <a:t> o llamando al 010.</a:t>
            </a:r>
            <a:br>
              <a:rPr lang="es-ES" sz="2400" dirty="0" smtClean="0">
                <a:latin typeface="Arial Rounded MT Bold" pitchFamily="34" charset="0"/>
              </a:rPr>
            </a:br>
            <a:r>
              <a:rPr lang="es-ES" sz="2400" dirty="0" smtClean="0">
                <a:latin typeface="Arial Rounded MT Bold" pitchFamily="34" charset="0"/>
              </a:rPr>
              <a:t/>
            </a:r>
            <a:br>
              <a:rPr lang="es-ES" sz="2400" dirty="0" smtClean="0">
                <a:latin typeface="Arial Rounded MT Bold" pitchFamily="34" charset="0"/>
              </a:rPr>
            </a:br>
            <a:r>
              <a:rPr lang="es-ES" sz="2400" dirty="0" smtClean="0">
                <a:latin typeface="Arial Rounded MT Bold" pitchFamily="34" charset="0"/>
              </a:rPr>
              <a:t>- El proceso de votación on-line se ha </a:t>
            </a:r>
            <a:r>
              <a:rPr lang="es-ES" sz="2400" b="1" dirty="0" smtClean="0">
                <a:latin typeface="Arial Rounded MT Bold" pitchFamily="34" charset="0"/>
              </a:rPr>
              <a:t>facilitado</a:t>
            </a:r>
            <a:r>
              <a:rPr lang="es-ES" sz="2400" dirty="0" smtClean="0">
                <a:latin typeface="Arial Rounded MT Bold" pitchFamily="34" charset="0"/>
              </a:rPr>
              <a:t>, además, con el </a:t>
            </a:r>
            <a:r>
              <a:rPr lang="es-ES" sz="2400" b="1" dirty="0" smtClean="0">
                <a:latin typeface="Arial Rounded MT Bold" pitchFamily="34" charset="0"/>
              </a:rPr>
              <a:t>acceso a internet </a:t>
            </a:r>
            <a:r>
              <a:rPr lang="es-ES" sz="2400" dirty="0" smtClean="0">
                <a:latin typeface="Arial Rounded MT Bold" pitchFamily="34" charset="0"/>
              </a:rPr>
              <a:t>en bibliotecas municipales, centros cívicos, Espacio Joven y, en colaboración con AMOVA, en centros de personas mayores.</a:t>
            </a:r>
            <a:br>
              <a:rPr lang="es-ES" sz="2400" dirty="0" smtClean="0">
                <a:latin typeface="Arial Rounded MT Bold" pitchFamily="34" charset="0"/>
              </a:rPr>
            </a:br>
            <a:endParaRPr lang="es-ES" sz="2400" dirty="0">
              <a:latin typeface="Arial Rounded MT Bold" pitchFamily="34" charset="0"/>
            </a:endParaRPr>
          </a:p>
        </p:txBody>
      </p:sp>
      <p:grpSp>
        <p:nvGrpSpPr>
          <p:cNvPr id="3" name="11 Grupo"/>
          <p:cNvGrpSpPr/>
          <p:nvPr/>
        </p:nvGrpSpPr>
        <p:grpSpPr>
          <a:xfrm>
            <a:off x="179512" y="188640"/>
            <a:ext cx="1224136" cy="843294"/>
            <a:chOff x="827584" y="332656"/>
            <a:chExt cx="6892205" cy="4824536"/>
          </a:xfrm>
        </p:grpSpPr>
        <p:pic>
          <p:nvPicPr>
            <p:cNvPr id="13" name="0 Imagen" descr="tuvozva.png"/>
            <p:cNvPicPr/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14" name="13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5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763826"/>
            <a:ext cx="2154156" cy="1094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260648"/>
            <a:ext cx="7278126" cy="2311096"/>
          </a:xfrm>
        </p:spPr>
        <p:txBody>
          <a:bodyPr>
            <a:noAutofit/>
          </a:bodyPr>
          <a:lstStyle/>
          <a:p>
            <a:pPr algn="just"/>
            <a:r>
              <a:rPr lang="es-ES" sz="2200" dirty="0" smtClean="0">
                <a:latin typeface="Arial Rounded MT Bold" pitchFamily="34" charset="0"/>
              </a:rPr>
              <a:t>Tras el proceso de votación, en el que han participado 10.889 personas, han quedado </a:t>
            </a:r>
            <a:r>
              <a:rPr lang="es-ES" sz="2200" b="1" dirty="0" smtClean="0">
                <a:latin typeface="Arial Rounded MT Bold" pitchFamily="34" charset="0"/>
              </a:rPr>
              <a:t>seleccionadas</a:t>
            </a:r>
            <a:r>
              <a:rPr lang="es-ES" sz="2200" dirty="0" smtClean="0">
                <a:latin typeface="Arial Rounded MT Bold" pitchFamily="34" charset="0"/>
              </a:rPr>
              <a:t> por la población de Valladolid un total de </a:t>
            </a:r>
            <a:r>
              <a:rPr lang="es-ES" sz="2200" b="1" dirty="0" smtClean="0">
                <a:latin typeface="Arial Rounded MT Bold" pitchFamily="34" charset="0"/>
              </a:rPr>
              <a:t>103 propuestas</a:t>
            </a:r>
            <a:r>
              <a:rPr lang="es-ES" sz="2200" dirty="0" smtClean="0">
                <a:latin typeface="Arial Rounded MT Bold" pitchFamily="34" charset="0"/>
              </a:rPr>
              <a:t> por un valor de </a:t>
            </a:r>
            <a:r>
              <a:rPr lang="es-ES" sz="2200" b="1" dirty="0" smtClean="0">
                <a:latin typeface="Arial Rounded MT Bold" pitchFamily="34" charset="0"/>
              </a:rPr>
              <a:t>4.587.152 €</a:t>
            </a:r>
            <a:r>
              <a:rPr lang="es-ES" sz="2200" dirty="0" smtClean="0">
                <a:latin typeface="Arial Rounded MT Bold" pitchFamily="34" charset="0"/>
              </a:rPr>
              <a:t>.</a:t>
            </a:r>
            <a:endParaRPr lang="es-ES" sz="2200" dirty="0">
              <a:latin typeface="Arial Rounded MT Bold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01251"/>
              </p:ext>
            </p:extLst>
          </p:nvPr>
        </p:nvGraphicFramePr>
        <p:xfrm>
          <a:off x="2143108" y="2214551"/>
          <a:ext cx="5669252" cy="4368832"/>
        </p:xfrm>
        <a:graphic>
          <a:graphicData uri="http://schemas.openxmlformats.org/drawingml/2006/table">
            <a:tbl>
              <a:tblPr/>
              <a:tblGrid>
                <a:gridCol w="1714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43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03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5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solidFill>
                            <a:srgbClr val="FFFFFF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ZONA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400" dirty="0" smtClean="0">
                          <a:solidFill>
                            <a:srgbClr val="FFFFFF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PROPUESTAS SELECCIONADAS</a:t>
                      </a:r>
                      <a:endParaRPr lang="es-ES" sz="14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chemeClr val="bg1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PRESUPUESTO</a:t>
                      </a:r>
                      <a:endParaRPr lang="es-ES" sz="1400" dirty="0">
                        <a:solidFill>
                          <a:schemeClr val="bg1"/>
                        </a:solidFill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Centro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427.932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5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Esgueva 1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9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482.475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5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Esgueva 2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466.900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5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Este</a:t>
                      </a:r>
                      <a:r>
                        <a:rPr lang="es-ES" sz="1800" baseline="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 1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9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478.496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5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Este 2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368.600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5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Parquesol</a:t>
                      </a:r>
                      <a:endParaRPr lang="es-ES" sz="18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8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466.000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5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Pisuerga 1</a:t>
                      </a:r>
                      <a:endParaRPr lang="es-ES" sz="18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491.700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5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Pisuerga 2</a:t>
                      </a:r>
                      <a:endParaRPr lang="es-ES" sz="18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466.500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D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5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Sur 1</a:t>
                      </a:r>
                      <a:endParaRPr lang="es-ES" sz="180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9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439.000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51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Sur 2</a:t>
                      </a:r>
                      <a:endParaRPr lang="es-ES" sz="18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499.549</a:t>
                      </a:r>
                      <a:endParaRPr lang="es-ES" sz="1800" b="1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1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8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2400" dirty="0">
                          <a:solidFill>
                            <a:srgbClr val="FFFFFF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24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400" dirty="0" smtClean="0">
                          <a:solidFill>
                            <a:srgbClr val="FFFFFF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103</a:t>
                      </a:r>
                      <a:endParaRPr lang="es-ES" sz="2400" dirty="0"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chemeClr val="bg1"/>
                          </a:solidFill>
                          <a:latin typeface="Arial Rounded MT Bold" pitchFamily="34" charset="0"/>
                          <a:ea typeface="Times New Roman"/>
                          <a:cs typeface="Times New Roman"/>
                        </a:rPr>
                        <a:t>4.587.152€</a:t>
                      </a:r>
                      <a:endParaRPr lang="es-ES" sz="2400" dirty="0">
                        <a:solidFill>
                          <a:schemeClr val="bg1"/>
                        </a:solidFill>
                        <a:latin typeface="Arial Rounded MT Bold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pSp>
        <p:nvGrpSpPr>
          <p:cNvPr id="3" name="11 Grupo"/>
          <p:cNvGrpSpPr/>
          <p:nvPr/>
        </p:nvGrpSpPr>
        <p:grpSpPr>
          <a:xfrm>
            <a:off x="179512" y="188640"/>
            <a:ext cx="1224136" cy="843294"/>
            <a:chOff x="827584" y="332656"/>
            <a:chExt cx="6892205" cy="4824536"/>
          </a:xfrm>
        </p:grpSpPr>
        <p:pic>
          <p:nvPicPr>
            <p:cNvPr id="13" name="0 Imagen" descr="tuvozva.png"/>
            <p:cNvPicPr/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14" name="13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5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763826"/>
            <a:ext cx="2154156" cy="1094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483837"/>
              </p:ext>
            </p:extLst>
          </p:nvPr>
        </p:nvGraphicFramePr>
        <p:xfrm>
          <a:off x="1071538" y="1357299"/>
          <a:ext cx="7643866" cy="471490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572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0675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MEJORAS EN MOVILIDAD, MOBILIARIO Y ARBOLADO EN San </a:t>
                      </a:r>
                      <a:r>
                        <a:rPr lang="es-ES" sz="13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andrés</a:t>
                      </a:r>
                      <a:endParaRPr lang="es-ES" sz="1300" b="0" i="0" u="none" strike="noStrike" kern="1200" cap="all" baseline="0" dirty="0">
                        <a:solidFill>
                          <a:schemeClr val="tx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167.000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034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Mejora de la accesibilidad en la parada de autobús de San Nicolás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105.000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875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Vallado de la zona ajardinada de plaza Circular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54.000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620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Mejora de la iluminación en los márgenes del Pisuerga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40.200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875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ENSANCHE DE ACERAS en la calle San Diego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37.800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75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MEJORAR LA Iluminación DE LA PLAZA CIRCULAR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7.532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925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AUMENTAR LOS Parkings para bicicletas EN ZONA CENTRO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7.500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389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Nuevo paso de peatones en calle Arzobispo </a:t>
                      </a:r>
                      <a:r>
                        <a:rPr lang="es-ES" sz="1300" b="0" i="0" u="none" strike="noStrike" kern="1200" cap="all" baseline="0" dirty="0" err="1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Gandásegui</a:t>
                      </a:r>
                      <a:endParaRPr lang="es-ES" sz="1300" b="0" i="0" u="none" strike="noStrike" kern="1200" cap="all" baseline="0" dirty="0">
                        <a:solidFill>
                          <a:schemeClr val="tx1"/>
                        </a:solidFill>
                        <a:latin typeface="Arial Rounded MT Bold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875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300" b="0" i="0" u="none" strike="noStrike" kern="1200" cap="all" baseline="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Paso de cebra en Calle Imperial con Lecheras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3.500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9949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300" b="0" i="0" u="none" strike="noStrike" kern="1200" dirty="0">
                          <a:solidFill>
                            <a:schemeClr val="tx1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PLANTACIÓN PARA EMBELLECER SAN PABLO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s-ES" sz="1800" b="0" i="0" u="none" strike="noStrike" kern="1200" dirty="0">
                          <a:solidFill>
                            <a:srgbClr val="DE007F"/>
                          </a:solidFill>
                          <a:latin typeface="Arial Rounded MT Bold" pitchFamily="34" charset="0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1714480" y="214290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DE007F"/>
                </a:solidFill>
                <a:latin typeface="Arial Rounded MT Bold" pitchFamily="34" charset="0"/>
              </a:rPr>
              <a:t>Zona Centro</a:t>
            </a:r>
          </a:p>
          <a:p>
            <a:r>
              <a:rPr lang="es-ES" sz="1400" dirty="0">
                <a:solidFill>
                  <a:srgbClr val="DE007F"/>
                </a:solidFill>
                <a:latin typeface="Arial Rounded MT Bold" pitchFamily="34" charset="0"/>
              </a:rPr>
              <a:t>Circular, Caño </a:t>
            </a:r>
            <a:r>
              <a:rPr lang="es-ES" sz="1400" dirty="0" err="1">
                <a:solidFill>
                  <a:srgbClr val="DE007F"/>
                </a:solidFill>
                <a:latin typeface="Arial Rounded MT Bold" pitchFamily="34" charset="0"/>
              </a:rPr>
              <a:t>Argales</a:t>
            </a:r>
            <a:r>
              <a:rPr lang="es-ES" sz="1400" dirty="0">
                <a:solidFill>
                  <a:srgbClr val="DE007F"/>
                </a:solidFill>
                <a:latin typeface="Arial Rounded MT Bold" pitchFamily="34" charset="0"/>
              </a:rPr>
              <a:t>, Plaza España, Plaza Mayor, San Pablo-San Nicolás, San Martín, La Antigua</a:t>
            </a:r>
          </a:p>
        </p:txBody>
      </p:sp>
      <p:grpSp>
        <p:nvGrpSpPr>
          <p:cNvPr id="2" name="23 Grupo"/>
          <p:cNvGrpSpPr/>
          <p:nvPr/>
        </p:nvGrpSpPr>
        <p:grpSpPr>
          <a:xfrm>
            <a:off x="179512" y="188640"/>
            <a:ext cx="1224136" cy="843294"/>
            <a:chOff x="827584" y="332656"/>
            <a:chExt cx="6892205" cy="4824536"/>
          </a:xfrm>
        </p:grpSpPr>
        <p:pic>
          <p:nvPicPr>
            <p:cNvPr id="25" name="0 Imagen" descr="tuvozva.png"/>
            <p:cNvPicPr/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27584" y="332656"/>
              <a:ext cx="6892205" cy="4824536"/>
            </a:xfrm>
            <a:prstGeom prst="rect">
              <a:avLst/>
            </a:prstGeom>
          </p:spPr>
        </p:pic>
        <p:sp>
          <p:nvSpPr>
            <p:cNvPr id="26" name="25 Rectángulo"/>
            <p:cNvSpPr/>
            <p:nvPr/>
          </p:nvSpPr>
          <p:spPr>
            <a:xfrm>
              <a:off x="2483768" y="3789040"/>
              <a:ext cx="3168352" cy="648072"/>
            </a:xfrm>
            <a:prstGeom prst="rect">
              <a:avLst/>
            </a:prstGeom>
            <a:solidFill>
              <a:srgbClr val="DE0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27" name="Picture 2" descr="Resultado de imagen de ayuntamiento de valladoli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-396552" y="5763826"/>
            <a:ext cx="2154156" cy="10941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83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1679</Words>
  <Application>Microsoft Office PowerPoint</Application>
  <PresentationFormat>Presentación en pantalla (4:3)</PresentationFormat>
  <Paragraphs>379</Paragraphs>
  <Slides>19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Resumen del Proceso y resultado de la Votación</vt:lpstr>
      <vt:lpstr>Entre el 12 y el 25 de marzo, vecinos y vecinas de Valladolid han presentado 1669 propuestas de inversión, a través de ordenador o presencialmente en las urnas habilitadas.</vt:lpstr>
      <vt:lpstr>Todas ellas han sido estudiadas por las Mesas de Zona, comisiones de trabajo constituidas por personas de cada barrio: 102 personas. 29 reuniones para analizar, depurar, organizar, priorizar y seleccionar las mejores propuestas de cada zona.</vt:lpstr>
      <vt:lpstr>Presentación de PowerPoint</vt:lpstr>
      <vt:lpstr>Presentación de PowerPoint</vt:lpstr>
      <vt:lpstr>Como resultado de este proceso, se han presentado a votación 136 propuestas, cuyo coste total ascendía 9.065.858 €.</vt:lpstr>
      <vt:lpstr>- Entre el 20 de junio y el 4 de julio se ha celebrado la última parte del proceso: la votación de las propuestas que, definitivamente, serán incorporadas al presupuesto municipal del 2019.  - Cualquier persona mayor de 16 años y empadronada en Valladolid ha podido votar con su DNI y el código que ha recibido por correo postal, sms o llamando al 010.  - El proceso de votación on-line se ha facilitado, además, con el acceso a internet en bibliotecas municipales, centros cívicos, Espacio Joven y, en colaboración con AMOVA, en centros de personas mayores. </vt:lpstr>
      <vt:lpstr>Tras el proceso de votación, en el que han participado 10.889 personas, han quedado seleccionadas por la población de Valladolid un total de 103 propuestas por un valor de 4.587.152 €.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Evaluación Proceso de Priorización Mesas de zona</dc:title>
  <dc:creator>USUARIO</dc:creator>
  <cp:lastModifiedBy>Alberto Bustos Garcia</cp:lastModifiedBy>
  <cp:revision>146</cp:revision>
  <dcterms:created xsi:type="dcterms:W3CDTF">2018-05-29T06:32:29Z</dcterms:created>
  <dcterms:modified xsi:type="dcterms:W3CDTF">2018-07-12T07:48:57Z</dcterms:modified>
</cp:coreProperties>
</file>